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61" r:id="rId2"/>
    <p:sldId id="310" r:id="rId3"/>
    <p:sldId id="311" r:id="rId4"/>
    <p:sldId id="357" r:id="rId5"/>
    <p:sldId id="314" r:id="rId6"/>
    <p:sldId id="358" r:id="rId7"/>
    <p:sldId id="359" r:id="rId8"/>
    <p:sldId id="317" r:id="rId9"/>
    <p:sldId id="258" r:id="rId10"/>
    <p:sldId id="260" r:id="rId11"/>
    <p:sldId id="354" r:id="rId12"/>
    <p:sldId id="262" r:id="rId13"/>
    <p:sldId id="263" r:id="rId14"/>
    <p:sldId id="360" r:id="rId15"/>
    <p:sldId id="356" r:id="rId1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73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4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9F7C3AC1-3ECF-4F6D-9A31-D149E037CC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7566E31-2A88-46D3-9B88-00D394E905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D01BCB-6038-46E4-AF2C-346D8DBCC5C4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972056E-BABF-436F-B877-0AEAFCB50DD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5D56C15-A769-482B-81BC-5C4D17E673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D11F79-C137-400C-AE9E-3A03536CEF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863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30089-3963-4C38-ABC8-3A4673FCA0B9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0A7DCB-DDC8-40F1-BBA3-605AC53D4A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987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4C4283-2064-46C4-9F00-C5FD8B12F98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4C4283-2064-46C4-9F00-C5FD8B12F98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4C4283-2064-46C4-9F00-C5FD8B12F98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4C4283-2064-46C4-9F00-C5FD8B12F98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4C4283-2064-46C4-9F00-C5FD8B12F98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C1C7438-3BA1-4EDA-9766-7111BDED7B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4736688-58BC-42D8-B0B1-0B92984D39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GB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AD0982A-E47A-48E4-B232-D2F201051B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15337D-1199-4949-939D-BD92C16A9BB9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F78E0F9-F104-4B14-8374-24C805020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1A997C7-57A3-46E9-AD2B-477CFDCC4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44E0E-40C4-4E5E-95C8-DC04B7769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967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E41165-B25D-4D1D-8531-5EEE40DB3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1E27AFD4-9A0D-48ED-BA64-60CC74DC86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3066D09-5D3F-45AE-A44E-16E89FE85E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15337D-1199-4949-939D-BD92C16A9BB9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BCCF4EF-858C-41AF-83A2-18221BA0A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7E86518-C8F3-447A-AE9C-B0DC46F3E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44E0E-40C4-4E5E-95C8-DC04B7769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35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995B4C44-77A1-4B12-AA39-33F48F722D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FCCAC9DA-0675-4F4C-A445-741948B839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1681DC6-D15E-4462-A851-B6EEC543FC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15337D-1199-4949-939D-BD92C16A9BB9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EEDC8E-6BE7-41FA-AE31-EE738721A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5FB654F-BE5D-465D-AE55-B43FFE2EB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44E0E-40C4-4E5E-95C8-DC04B7769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280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118" y="4624630"/>
            <a:ext cx="8534400" cy="492317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735" baseline="0">
                <a:solidFill>
                  <a:srgbClr val="034EA2"/>
                </a:solidFill>
              </a:defRPr>
            </a:lvl1pPr>
            <a:lvl2pPr marL="600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0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012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01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021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02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02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03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Jméno autora/autorů</a:t>
            </a:r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117" y="879042"/>
            <a:ext cx="4465077" cy="601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367" b="1" dirty="0"/>
              <a:t>MINISTERSTVO PRO MÍSTNÍ ROZVOJ </a:t>
            </a:r>
            <a:br>
              <a:rPr lang="cs-CZ" sz="1758" b="1" dirty="0"/>
            </a:br>
            <a:r>
              <a:rPr lang="cs-CZ" sz="1953" b="1" dirty="0"/>
              <a:t>Národní orgán pro koordinaci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117" y="2109699"/>
            <a:ext cx="10972800" cy="1143000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3907" b="1" baseline="0">
                <a:solidFill>
                  <a:srgbClr val="034EA2"/>
                </a:solidFill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117" y="5327626"/>
            <a:ext cx="4609112" cy="351971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1953">
                <a:solidFill>
                  <a:srgbClr val="034EA2"/>
                </a:solidFill>
              </a:defRPr>
            </a:lvl1pPr>
          </a:lstStyle>
          <a:p>
            <a:pPr lvl="0"/>
            <a:r>
              <a:rPr lang="cs-CZ" dirty="0"/>
              <a:t>Datum a místo</a:t>
            </a:r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00527" y="0"/>
            <a:ext cx="4591474" cy="448396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3461" y="5820258"/>
            <a:ext cx="4465077" cy="75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15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B877F8-6E61-4488-A95A-7E8AEF67B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cs-CZ" dirty="0"/>
              <a:t>Kliknutím lze upravit styl.</a:t>
            </a:r>
            <a:endParaRPr lang="en-GB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BE824FDE-0CF2-4C68-A2B3-8E04E7552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600">
                <a:latin typeface="Century Gothic" panose="020B0502020202020204" pitchFamily="34" charset="0"/>
              </a:defRPr>
            </a:lvl1pPr>
            <a:lvl2pPr>
              <a:defRPr sz="2400">
                <a:latin typeface="Century Gothic" panose="020B0502020202020204" pitchFamily="34" charset="0"/>
              </a:defRPr>
            </a:lvl2pPr>
            <a:lvl3pPr>
              <a:defRPr sz="1800"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GB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91E9740-2469-4243-A45D-10ED26D393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15337D-1199-4949-939D-BD92C16A9BB9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91761A7-921C-49A9-921E-087A1395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92205B2-F3F7-4A44-BA1E-188E02293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44E0E-40C4-4E5E-95C8-DC04B7769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172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FBF5A3-C768-4BA6-A919-C199B5487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C121F125-90A0-4EB0-AF3B-3FF1E0E58A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CECC217-C5D1-46B0-807C-21D411BF0C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15337D-1199-4949-939D-BD92C16A9BB9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59E3E83-C941-4EF4-B343-B6681C2DB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81372E0-9C99-48D1-8FC4-2A470EB5C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44E0E-40C4-4E5E-95C8-DC04B7769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192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B2FB2D8-7569-4CCD-A99B-57DFABF4C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617CE1-409C-49AE-9E9A-393C889A68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7662C3DB-593F-4A0A-916C-88D1C57CCA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346235D-E000-4D59-9314-06CD328CA0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15337D-1199-4949-939D-BD92C16A9BB9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D9C4A07-7CE1-4BD2-B00B-1D2A5F1B8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515490E-B08B-43E3-A08E-2A10CA622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44E0E-40C4-4E5E-95C8-DC04B7769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968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055F80-545A-49F0-A6A6-CCF7D0FD7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8EAC60F0-ACE0-432D-B6E4-01C2161BE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5F2F87D9-2B42-4B42-BF31-E86C7FFF41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5" name="Zástupný symbol pro text 4">
            <a:extLst>
              <a:ext uri="{FF2B5EF4-FFF2-40B4-BE49-F238E27FC236}">
                <a16:creationId xmlns:a16="http://schemas.microsoft.com/office/drawing/2014/main" id="{036D945E-C0C6-4A36-A1C8-5F15695D5E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>
            <a:extLst>
              <a:ext uri="{FF2B5EF4-FFF2-40B4-BE49-F238E27FC236}">
                <a16:creationId xmlns:a16="http://schemas.microsoft.com/office/drawing/2014/main" id="{467F9CA4-4626-4F6B-B476-DF29A5A2FD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41909E6D-79E4-4D79-9168-34449BEABD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15337D-1199-4949-939D-BD92C16A9BB9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A6775AD3-BF1E-4AC5-8457-8E09F6B5B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8D549072-3564-40D0-A88B-302299DC9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44E0E-40C4-4E5E-95C8-DC04B7769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451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AA1E9AF-5ACE-458C-8CFA-C508CEFDC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DA48B0B6-50B5-46AE-A089-CC02BEF894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15337D-1199-4949-939D-BD92C16A9BB9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7BFECA9-ED9B-4E22-A79A-F916E12EF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015FE9E-6DF8-4CBF-B99B-7C5022B64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44E0E-40C4-4E5E-95C8-DC04B7769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902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2B6675FC-56FD-4200-96DB-DD422F202F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15337D-1199-4949-939D-BD92C16A9BB9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2E58E98-9048-46DC-9ECD-2F6C7BBF2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A2795DD-36E1-4442-8AE5-CE2CCEEBB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44E0E-40C4-4E5E-95C8-DC04B7769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89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171D435-C1BA-4703-BD14-CDB411B81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86F45678-BE60-40C3-9669-6BF21D4792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GB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98CFCF3C-C1FF-4552-8A89-17A4CC5C14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4AB0318-C32A-48A7-BB4D-546B434632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15337D-1199-4949-939D-BD92C16A9BB9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80C74503-65D2-4445-A695-3887B541A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386416C-0E1C-48BA-A3BC-10CF349B5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44E0E-40C4-4E5E-95C8-DC04B7769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364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518766-F26E-4043-B83C-A4203A0C6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GB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8D21893D-BBC3-4DA3-86D1-FD1768CB3D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>
            <a:extLst>
              <a:ext uri="{FF2B5EF4-FFF2-40B4-BE49-F238E27FC236}">
                <a16:creationId xmlns:a16="http://schemas.microsoft.com/office/drawing/2014/main" id="{4C8846C5-AD10-4ED3-80AD-CF516A7A57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2AD8AFA-AD32-4C1B-8737-1AE2ECA034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15337D-1199-4949-939D-BD92C16A9BB9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2BED875-EEAD-4680-B3C6-C852A3C64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1F1F9DF-222A-4E4B-AF04-EC7889A4D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44E0E-40C4-4E5E-95C8-DC04B7769E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70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21B4BD1E-C016-4AF4-A15C-61351E2B8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678" y="551205"/>
            <a:ext cx="10084039" cy="11394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err="1"/>
              <a:t>Kliknutím</a:t>
            </a:r>
            <a:r>
              <a:rPr lang="en-GB" noProof="0" dirty="0"/>
              <a:t> </a:t>
            </a:r>
            <a:r>
              <a:rPr lang="en-GB" noProof="0" dirty="0" err="1"/>
              <a:t>lze</a:t>
            </a:r>
            <a:r>
              <a:rPr lang="en-GB" noProof="0" dirty="0"/>
              <a:t> </a:t>
            </a:r>
            <a:r>
              <a:rPr lang="en-GB" noProof="0" dirty="0" err="1"/>
              <a:t>upravit</a:t>
            </a:r>
            <a:r>
              <a:rPr lang="en-GB" noProof="0" dirty="0"/>
              <a:t> </a:t>
            </a:r>
            <a:r>
              <a:rPr lang="en-GB" noProof="0" dirty="0" err="1"/>
              <a:t>styl</a:t>
            </a:r>
            <a:r>
              <a:rPr lang="en-GB" noProof="0" dirty="0"/>
              <a:t>.</a:t>
            </a:r>
          </a:p>
        </p:txBody>
      </p:sp>
      <p:sp>
        <p:nvSpPr>
          <p:cNvPr id="3" name="Zástupný symbol pro text 2">
            <a:extLst>
              <a:ext uri="{FF2B5EF4-FFF2-40B4-BE49-F238E27FC236}">
                <a16:creationId xmlns:a16="http://schemas.microsoft.com/office/drawing/2014/main" id="{1A3C0F3C-6771-448B-BAFE-41464378D4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9679" y="1825624"/>
            <a:ext cx="10084038" cy="44811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err="1"/>
              <a:t>Upravte</a:t>
            </a:r>
            <a:r>
              <a:rPr lang="en-GB" noProof="0" dirty="0"/>
              <a:t> </a:t>
            </a:r>
            <a:r>
              <a:rPr lang="en-GB" noProof="0" dirty="0" err="1"/>
              <a:t>styly</a:t>
            </a:r>
            <a:r>
              <a:rPr lang="en-GB" noProof="0" dirty="0"/>
              <a:t> </a:t>
            </a:r>
            <a:r>
              <a:rPr lang="en-GB" noProof="0" dirty="0" err="1"/>
              <a:t>předlohy</a:t>
            </a:r>
            <a:r>
              <a:rPr lang="en-GB" noProof="0" dirty="0"/>
              <a:t> </a:t>
            </a:r>
            <a:r>
              <a:rPr lang="en-GB" noProof="0" dirty="0" err="1"/>
              <a:t>textu</a:t>
            </a:r>
            <a:r>
              <a:rPr lang="en-GB" noProof="0" dirty="0"/>
              <a:t>.</a:t>
            </a:r>
          </a:p>
          <a:p>
            <a:pPr lvl="1"/>
            <a:r>
              <a:rPr lang="en-GB" noProof="0" dirty="0" err="1"/>
              <a:t>Druhá</a:t>
            </a:r>
            <a:r>
              <a:rPr lang="en-GB" noProof="0" dirty="0"/>
              <a:t> </a:t>
            </a:r>
            <a:r>
              <a:rPr lang="en-GB" noProof="0" dirty="0" err="1"/>
              <a:t>úroveň</a:t>
            </a:r>
            <a:endParaRPr lang="en-GB" noProof="0" dirty="0"/>
          </a:p>
          <a:p>
            <a:pPr lvl="2"/>
            <a:r>
              <a:rPr lang="en-GB" noProof="0" dirty="0" err="1"/>
              <a:t>Třetí</a:t>
            </a:r>
            <a:r>
              <a:rPr lang="en-GB" noProof="0" dirty="0"/>
              <a:t> </a:t>
            </a:r>
            <a:r>
              <a:rPr lang="en-GB" noProof="0" dirty="0" err="1"/>
              <a:t>úroveň</a:t>
            </a:r>
            <a:endParaRPr lang="en-GB" noProof="0" dirty="0"/>
          </a:p>
          <a:p>
            <a:pPr lvl="3"/>
            <a:r>
              <a:rPr lang="en-GB" noProof="0" dirty="0" err="1"/>
              <a:t>Čtvrtá</a:t>
            </a:r>
            <a:r>
              <a:rPr lang="en-GB" noProof="0" dirty="0"/>
              <a:t> </a:t>
            </a:r>
            <a:r>
              <a:rPr lang="en-GB" noProof="0" dirty="0" err="1"/>
              <a:t>úroveň</a:t>
            </a:r>
            <a:endParaRPr lang="en-GB" noProof="0" dirty="0"/>
          </a:p>
          <a:p>
            <a:pPr lvl="4"/>
            <a:r>
              <a:rPr lang="en-GB" noProof="0" dirty="0" err="1"/>
              <a:t>Pátá</a:t>
            </a:r>
            <a:r>
              <a:rPr lang="en-GB" noProof="0" dirty="0"/>
              <a:t> </a:t>
            </a:r>
            <a:r>
              <a:rPr lang="en-GB" noProof="0" dirty="0" err="1"/>
              <a:t>úroveň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34693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us.sagepub.com/sites/default/files/upm-binaries/17525_Chapter_5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Vladimír </a:t>
            </a:r>
            <a:r>
              <a:rPr lang="cs-CZ" dirty="0" err="1"/>
              <a:t>Kváča</a:t>
            </a:r>
            <a:r>
              <a:rPr lang="cs-CZ" dirty="0"/>
              <a:t>, Ph.D.	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cs-CZ" dirty="0"/>
            </a:br>
            <a:r>
              <a:rPr lang="cs-CZ" dirty="0"/>
              <a:t>Můžeme </a:t>
            </a:r>
            <a:r>
              <a:rPr lang="en-GB" dirty="0" err="1"/>
              <a:t>ignorovat</a:t>
            </a:r>
            <a:r>
              <a:rPr lang="en-GB" dirty="0"/>
              <a:t> </a:t>
            </a:r>
            <a:br>
              <a:rPr lang="cs-CZ" dirty="0"/>
            </a:br>
            <a:r>
              <a:rPr lang="en-GB" dirty="0" err="1"/>
              <a:t>iracionalitu</a:t>
            </a:r>
            <a:r>
              <a:rPr lang="en-GB" dirty="0"/>
              <a:t> </a:t>
            </a:r>
            <a:r>
              <a:rPr lang="cs-CZ" dirty="0"/>
              <a:t>evaluačních aktérů</a:t>
            </a:r>
            <a:r>
              <a:rPr lang="en-GB" dirty="0"/>
              <a:t>?</a:t>
            </a:r>
            <a:br>
              <a:rPr lang="en-GB" dirty="0"/>
            </a:br>
            <a:br>
              <a:rPr lang="cs-CZ" dirty="0"/>
            </a:br>
            <a:r>
              <a:rPr lang="en-GB" dirty="0"/>
              <a:t>Is it rational to ignore </a:t>
            </a:r>
            <a:br>
              <a:rPr lang="cs-CZ" dirty="0"/>
            </a:br>
            <a:r>
              <a:rPr lang="en-GB" dirty="0"/>
              <a:t>the irrationality of evaluation stakeholders?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cs-CZ" dirty="0"/>
              <a:t>Praha, 24. 10.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Obdélník 82"/>
          <p:cNvSpPr/>
          <p:nvPr/>
        </p:nvSpPr>
        <p:spPr>
          <a:xfrm>
            <a:off x="30446536" y="0"/>
            <a:ext cx="9144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2" name="Obdélník 81"/>
          <p:cNvSpPr/>
          <p:nvPr/>
        </p:nvSpPr>
        <p:spPr>
          <a:xfrm>
            <a:off x="2130152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1" name="Obdélník 80"/>
          <p:cNvSpPr/>
          <p:nvPr/>
        </p:nvSpPr>
        <p:spPr>
          <a:xfrm>
            <a:off x="10632504" y="0"/>
            <a:ext cx="9144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" name="Přímá spojovací čára 3"/>
          <p:cNvCxnSpPr/>
          <p:nvPr/>
        </p:nvCxnSpPr>
        <p:spPr>
          <a:xfrm>
            <a:off x="-6733256" y="548680"/>
            <a:ext cx="0" cy="57606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ovéPole 4"/>
          <p:cNvSpPr txBox="1"/>
          <p:nvPr/>
        </p:nvSpPr>
        <p:spPr>
          <a:xfrm>
            <a:off x="-8893496" y="3429000"/>
            <a:ext cx="20882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cs-CZ" sz="2400" b="1" dirty="0">
                <a:solidFill>
                  <a:prstClr val="black"/>
                </a:solidFill>
                <a:latin typeface="Calibri"/>
              </a:rPr>
              <a:t>Robert</a:t>
            </a:r>
          </a:p>
          <a:p>
            <a:pPr algn="r"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48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y.o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Roma,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finished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basic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vocational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school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</a:p>
          <a:p>
            <a:pPr algn="r"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Currently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in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his</a:t>
            </a:r>
            <a:br>
              <a:rPr lang="cs-CZ" dirty="0">
                <a:solidFill>
                  <a:prstClr val="black"/>
                </a:solidFill>
                <a:latin typeface="Calibri"/>
              </a:rPr>
            </a:br>
            <a:r>
              <a:rPr lang="cs-CZ" dirty="0">
                <a:solidFill>
                  <a:prstClr val="black"/>
                </a:solidFill>
                <a:latin typeface="Calibri"/>
              </a:rPr>
              <a:t>9th i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prisonment.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Drug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addict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-6517232" y="188640"/>
            <a:ext cx="461665" cy="90024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Timeline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-6517232" y="1268760"/>
            <a:ext cx="461665" cy="144016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Emotions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-6733256" y="2708920"/>
            <a:ext cx="738664" cy="216024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Context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key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events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/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meetings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-6733256" y="4869160"/>
            <a:ext cx="738664" cy="170865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Main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thoughts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actions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1" name="Přímá spojovací čára 10"/>
          <p:cNvCxnSpPr/>
          <p:nvPr/>
        </p:nvCxnSpPr>
        <p:spPr>
          <a:xfrm flipV="1">
            <a:off x="-5065240" y="1196752"/>
            <a:ext cx="42772752" cy="720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-6085184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1970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-5797152" y="2924944"/>
            <a:ext cx="165618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is a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dopted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as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an infant by an elder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ly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childless Czech couple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-3852936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1985 - 2003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-3852936" y="2924945"/>
            <a:ext cx="3384376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dirty="0">
                <a:solidFill>
                  <a:prstClr val="black"/>
                </a:solidFill>
                <a:latin typeface="Calibri"/>
              </a:rPr>
              <a:t>R. started his criminal career as a teenager, for theft and vandalism.  Imprisoned by age 16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</a:p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Drugs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gambling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7 times in prison for a total of 20 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different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crimes in this period. Also various work experience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incl.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abroad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-5941168" y="1412777"/>
            <a:ext cx="3000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+</a:t>
            </a:r>
          </a:p>
          <a:p>
            <a:pPr>
              <a:defRPr/>
            </a:pPr>
            <a:endParaRPr lang="cs-CZ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cs-CZ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-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1775520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2004 - 2011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1847528" y="2924945"/>
            <a:ext cx="252028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Po třicítce se R usazuje a žení. Pracuje v automobilce, nebere drogy, nepáchá trestnou činnost. V tomto období umírají jeho adoptivní rodiče.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4511824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5" name="Přímá spojovací čára 24"/>
          <p:cNvCxnSpPr/>
          <p:nvPr/>
        </p:nvCxnSpPr>
        <p:spPr>
          <a:xfrm>
            <a:off x="1847528" y="1700808"/>
            <a:ext cx="165618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ovéPole 25"/>
          <p:cNvSpPr txBox="1"/>
          <p:nvPr/>
        </p:nvSpPr>
        <p:spPr>
          <a:xfrm>
            <a:off x="1847528" y="5157192"/>
            <a:ext cx="165618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je pyšný na toto období života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4439816" y="2924945"/>
            <a:ext cx="2232248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V 2011 diagnóza nemoci z povolání – syndrom karpálního tunelu. R. nemůže dál pracovat jako dělník.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8" name="Přímá spojovací čára 27"/>
          <p:cNvCxnSpPr/>
          <p:nvPr/>
        </p:nvCxnSpPr>
        <p:spPr>
          <a:xfrm>
            <a:off x="3431704" y="1700808"/>
            <a:ext cx="1440160" cy="2880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ovéPole 29"/>
          <p:cNvSpPr txBox="1"/>
          <p:nvPr/>
        </p:nvSpPr>
        <p:spPr>
          <a:xfrm>
            <a:off x="4439816" y="5157193"/>
            <a:ext cx="223224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”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Hledal jsem práce, ale můj zdravotní stav a kriminální minulost…“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6744072" y="2924944"/>
            <a:ext cx="36004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je nezaměstnaný a na dávkách. Nemohou si udržet byt, stěhují se do levnějšího v Ostravě. Žena tam „někoho potkala“ a opustila R.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2" name="Přímá spojovací čára 31"/>
          <p:cNvCxnSpPr/>
          <p:nvPr/>
        </p:nvCxnSpPr>
        <p:spPr>
          <a:xfrm>
            <a:off x="4871864" y="1988840"/>
            <a:ext cx="3240360" cy="5760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ovéPole 33"/>
          <p:cNvSpPr txBox="1"/>
          <p:nvPr/>
        </p:nvSpPr>
        <p:spPr>
          <a:xfrm>
            <a:off x="6888088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2012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6744072" y="5157193"/>
            <a:ext cx="36004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Po rozvodu jsem všechno vzdal.“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12228512" y="2924945"/>
            <a:ext cx="338437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personal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crisis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quickly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led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back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methamphetamine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12228512" y="4005064"/>
            <a:ext cx="3384376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dirty="0">
                <a:solidFill>
                  <a:prstClr val="black"/>
                </a:solidFill>
                <a:latin typeface="Calibri"/>
              </a:rPr>
              <a:t>“I need happiness in my life. But I had no source of it. I know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P</a:t>
            </a:r>
            <a:r>
              <a:rPr lang="en-GB" dirty="0" err="1">
                <a:solidFill>
                  <a:prstClr val="black"/>
                </a:solidFill>
                <a:latin typeface="Calibri"/>
              </a:rPr>
              <a:t>ervitin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 is artificial happiness that pay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s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 back badly, but it is the only happiness I have. </a:t>
            </a:r>
            <a:endParaRPr lang="cs-CZ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To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junkie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enjoy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chemical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happiness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long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possible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die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was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my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plan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8" name="Přímá spojovací čára 37"/>
          <p:cNvCxnSpPr/>
          <p:nvPr/>
        </p:nvCxnSpPr>
        <p:spPr>
          <a:xfrm>
            <a:off x="8112224" y="2564904"/>
            <a:ext cx="532859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ovéPole 40"/>
          <p:cNvSpPr txBox="1"/>
          <p:nvPr/>
        </p:nvSpPr>
        <p:spPr>
          <a:xfrm>
            <a:off x="21517544" y="2924945"/>
            <a:ext cx="33843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need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for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money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for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drugs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led R. back to crime – ste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a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ling fuel from cars to sell it. R.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charged and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soon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back in a prison.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21517544" y="4221089"/>
            <a:ext cx="33843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Incarceration is still a shock to me.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Cold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turkey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And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freedom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lost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real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punishment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– no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freedom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no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privacy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15684896" y="2924944"/>
            <a:ext cx="518457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When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on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drugs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hears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voices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Three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distinct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voices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associates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his (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unknown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)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biological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mother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father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brother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15684896" y="4941169"/>
            <a:ext cx="51845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 had no one else.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could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discuss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everything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was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happy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kept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on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requiring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to stop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drugs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[in prison] I miss them</a:t>
            </a:r>
            <a:r>
              <a:rPr lang="en-US">
                <a:solidFill>
                  <a:prstClr val="black"/>
                </a:solidFill>
                <a:latin typeface="Calibri"/>
              </a:rPr>
              <a:t>.</a:t>
            </a:r>
            <a:r>
              <a:rPr lang="cs-CZ">
                <a:solidFill>
                  <a:prstClr val="black"/>
                </a:solidFill>
                <a:latin typeface="Calibri"/>
              </a:rPr>
              <a:t>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5" name="Přímá spojovací čára 44"/>
          <p:cNvCxnSpPr/>
          <p:nvPr/>
        </p:nvCxnSpPr>
        <p:spPr>
          <a:xfrm flipV="1">
            <a:off x="14892808" y="2420888"/>
            <a:ext cx="1512168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ovací čára 46"/>
          <p:cNvCxnSpPr/>
          <p:nvPr/>
        </p:nvCxnSpPr>
        <p:spPr>
          <a:xfrm>
            <a:off x="16332968" y="2420888"/>
            <a:ext cx="3096344" cy="2160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ovéPole 48"/>
          <p:cNvSpPr txBox="1"/>
          <p:nvPr/>
        </p:nvSpPr>
        <p:spPr>
          <a:xfrm>
            <a:off x="21517544" y="5517233"/>
            <a:ext cx="33843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 don‘t take anything in prison.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When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take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want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leave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other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people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which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impossible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her.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would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go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nuts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if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take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here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24973928" y="4221089"/>
            <a:ext cx="1872208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 agree with the judge who claims that sending me to prison can save my life. Without it the drug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would kill me sooner.“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1" name="Přímá spojovací čára 50"/>
          <p:cNvCxnSpPr/>
          <p:nvPr/>
        </p:nvCxnSpPr>
        <p:spPr>
          <a:xfrm>
            <a:off x="19429312" y="2636912"/>
            <a:ext cx="4032448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římá spojovací čára 52"/>
          <p:cNvCxnSpPr/>
          <p:nvPr/>
        </p:nvCxnSpPr>
        <p:spPr>
          <a:xfrm flipV="1">
            <a:off x="23461760" y="2420888"/>
            <a:ext cx="3528392" cy="3600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ovéPole 54"/>
          <p:cNvSpPr txBox="1"/>
          <p:nvPr/>
        </p:nvSpPr>
        <p:spPr>
          <a:xfrm>
            <a:off x="26990152" y="62068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2016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26918144" y="2924944"/>
            <a:ext cx="3024336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After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his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release, the pattern repeats. Drugs, same crime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to get money. After several months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R.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is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back,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but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this time in a prison where 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our“ ESF project operates.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12228512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9" name="Přímá spojovací čára 58"/>
          <p:cNvCxnSpPr/>
          <p:nvPr/>
        </p:nvCxnSpPr>
        <p:spPr>
          <a:xfrm>
            <a:off x="26990152" y="2420888"/>
            <a:ext cx="1656184" cy="2880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ovéPole 62"/>
          <p:cNvSpPr txBox="1"/>
          <p:nvPr/>
        </p:nvSpPr>
        <p:spPr>
          <a:xfrm>
            <a:off x="30590552" y="62068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2017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30734568" y="2924944"/>
            <a:ext cx="2304256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From another inmate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R. learns that it is possible for him to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find out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the identity of his biological parents. He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writes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letter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soon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gets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his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original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birth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certificate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65" name="Přímá spojovací čára 64"/>
          <p:cNvCxnSpPr/>
          <p:nvPr/>
        </p:nvCxnSpPr>
        <p:spPr>
          <a:xfrm flipV="1">
            <a:off x="28574328" y="2132856"/>
            <a:ext cx="5616624" cy="5760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ovéPole 66"/>
          <p:cNvSpPr txBox="1"/>
          <p:nvPr/>
        </p:nvSpPr>
        <p:spPr>
          <a:xfrm>
            <a:off x="33110832" y="2924944"/>
            <a:ext cx="1224136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is a son of an underage mother, father unk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own.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33110832" y="4797153"/>
            <a:ext cx="216024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My real mom should be still alive. The possibility that I could eventually meet her currently drives me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on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not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alone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35415088" y="2732728"/>
            <a:ext cx="388843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j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oins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Change is possible“ ESF project. Does the call-centre operator qualification and starts to work in the prison call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centre.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3" name="Přímá spojovací čára 72"/>
          <p:cNvCxnSpPr/>
          <p:nvPr/>
        </p:nvCxnSpPr>
        <p:spPr>
          <a:xfrm flipV="1">
            <a:off x="34190952" y="1988840"/>
            <a:ext cx="3528392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ovéPole 74"/>
          <p:cNvSpPr txBox="1"/>
          <p:nvPr/>
        </p:nvSpPr>
        <p:spPr>
          <a:xfrm>
            <a:off x="35415088" y="3995678"/>
            <a:ext cx="3888432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For the first time in my life I work with my head. 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Each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call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adventure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When I conclude the contract, it is the same feeling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as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like hitting the jackpot in the gambling machine.“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It is like a gift from heaven. I have a job and I am good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it. If I can continue outside, I have a chan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c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e.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Sure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can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fuck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up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but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now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feel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still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have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chance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" name="TextovéPole 75"/>
          <p:cNvSpPr txBox="1"/>
          <p:nvPr/>
        </p:nvSpPr>
        <p:spPr>
          <a:xfrm>
            <a:off x="34190952" y="62068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2018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8" name="Přímá spojovací čára 77"/>
          <p:cNvCxnSpPr/>
          <p:nvPr/>
        </p:nvCxnSpPr>
        <p:spPr>
          <a:xfrm flipV="1">
            <a:off x="-5065240" y="2636912"/>
            <a:ext cx="42700744" cy="720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Přímá spojovací čára 78"/>
          <p:cNvCxnSpPr/>
          <p:nvPr/>
        </p:nvCxnSpPr>
        <p:spPr>
          <a:xfrm flipV="1">
            <a:off x="-5065240" y="4797152"/>
            <a:ext cx="42700744" cy="720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Přímá spojovací čára 60"/>
          <p:cNvCxnSpPr>
            <a:stCxn id="19" idx="1"/>
          </p:cNvCxnSpPr>
          <p:nvPr/>
        </p:nvCxnSpPr>
        <p:spPr>
          <a:xfrm flipV="1">
            <a:off x="-4417168" y="1988841"/>
            <a:ext cx="42124680" cy="24101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Obrázek 61" descr="https://upload.wikimedia.org/wikipedia/commons/8/86/Danny_Trejo_20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317432" y="548680"/>
            <a:ext cx="144016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 animBg="1"/>
      <p:bldP spid="27" grpId="0" animBg="1"/>
      <p:bldP spid="30" grpId="0" animBg="1"/>
      <p:bldP spid="31" grpId="0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Obdélník 82"/>
          <p:cNvSpPr/>
          <p:nvPr/>
        </p:nvSpPr>
        <p:spPr>
          <a:xfrm>
            <a:off x="21301520" y="-27384"/>
            <a:ext cx="9144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2" name="Obdélník 81"/>
          <p:cNvSpPr/>
          <p:nvPr/>
        </p:nvSpPr>
        <p:spPr>
          <a:xfrm>
            <a:off x="10632504" y="-27384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0" name="Obdélník 79"/>
          <p:cNvSpPr/>
          <p:nvPr/>
        </p:nvSpPr>
        <p:spPr>
          <a:xfrm>
            <a:off x="-9146032" y="-27384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" name="Přímá spojovací čára 3"/>
          <p:cNvCxnSpPr/>
          <p:nvPr/>
        </p:nvCxnSpPr>
        <p:spPr>
          <a:xfrm>
            <a:off x="-15878272" y="521296"/>
            <a:ext cx="0" cy="57606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ovéPole 4"/>
          <p:cNvSpPr txBox="1"/>
          <p:nvPr/>
        </p:nvSpPr>
        <p:spPr>
          <a:xfrm>
            <a:off x="-18038512" y="3401616"/>
            <a:ext cx="20882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cs-CZ" sz="2400" b="1" dirty="0">
                <a:solidFill>
                  <a:prstClr val="black"/>
                </a:solidFill>
                <a:latin typeface="Calibri"/>
              </a:rPr>
              <a:t>Robert</a:t>
            </a:r>
          </a:p>
          <a:p>
            <a:pPr algn="r"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48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y.o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Roma,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finished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basic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vocational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school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</a:p>
          <a:p>
            <a:pPr algn="r"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Currently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in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his</a:t>
            </a:r>
            <a:br>
              <a:rPr lang="cs-CZ" dirty="0">
                <a:solidFill>
                  <a:prstClr val="black"/>
                </a:solidFill>
                <a:latin typeface="Calibri"/>
              </a:rPr>
            </a:br>
            <a:r>
              <a:rPr lang="cs-CZ" dirty="0">
                <a:solidFill>
                  <a:prstClr val="black"/>
                </a:solidFill>
                <a:latin typeface="Calibri"/>
              </a:rPr>
              <a:t>9th i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prisonment.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Drug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addict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-15662248" y="161256"/>
            <a:ext cx="461665" cy="90024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Timeline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-15662248" y="1241376"/>
            <a:ext cx="461665" cy="144016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Emotions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-15878272" y="2681536"/>
            <a:ext cx="738664" cy="216024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Context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key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events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/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meetings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-15878272" y="4841776"/>
            <a:ext cx="738664" cy="170865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Main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thoughts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actions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1" name="Přímá spojovací čára 10"/>
          <p:cNvCxnSpPr/>
          <p:nvPr/>
        </p:nvCxnSpPr>
        <p:spPr>
          <a:xfrm flipV="1">
            <a:off x="-14210256" y="1196752"/>
            <a:ext cx="42772752" cy="720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-15230200" y="52129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1970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-14942168" y="2897560"/>
            <a:ext cx="165618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is a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dopted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as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an infant by an elder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ly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childless Czech couple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-12997952" y="52129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1985 - 2003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-12997952" y="2897561"/>
            <a:ext cx="3384376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dirty="0">
                <a:solidFill>
                  <a:prstClr val="black"/>
                </a:solidFill>
                <a:latin typeface="Calibri"/>
              </a:rPr>
              <a:t>R. started his criminal career as a teenager, for theft and vandalism.  Imprisoned by age 16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</a:p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Drugs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gambling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7 times in prison for a total of 20 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different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crimes in this period. Also various work experience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incl.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abroad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-15086184" y="1385393"/>
            <a:ext cx="3000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+</a:t>
            </a:r>
          </a:p>
          <a:p>
            <a:pPr>
              <a:defRPr/>
            </a:pPr>
            <a:endParaRPr lang="cs-CZ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cs-CZ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-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-8893496" y="52129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2004 - 2011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-8821488" y="2897561"/>
            <a:ext cx="252028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In his mid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-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30s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settles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down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Marries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works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in car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manufacturing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</a:p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methamphetamine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abstinence, no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crime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His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adoptive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parents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die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during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period.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-6157192" y="52129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5" name="Přímá spojovací čára 24"/>
          <p:cNvCxnSpPr/>
          <p:nvPr/>
        </p:nvCxnSpPr>
        <p:spPr>
          <a:xfrm>
            <a:off x="-8821488" y="1673424"/>
            <a:ext cx="165618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ovéPole 25"/>
          <p:cNvSpPr txBox="1"/>
          <p:nvPr/>
        </p:nvSpPr>
        <p:spPr>
          <a:xfrm>
            <a:off x="-8821488" y="5129808"/>
            <a:ext cx="165618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proud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of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period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of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his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life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-6229200" y="2897561"/>
            <a:ext cx="2232248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In 2011 R. is diagnosed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with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an occupational disease (carpal tunnel syndrome) and cannot continue as a worker.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8" name="Přímá spojovací čára 27"/>
          <p:cNvCxnSpPr/>
          <p:nvPr/>
        </p:nvCxnSpPr>
        <p:spPr>
          <a:xfrm>
            <a:off x="-7237312" y="1673424"/>
            <a:ext cx="1440160" cy="2880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ovéPole 29"/>
          <p:cNvSpPr txBox="1"/>
          <p:nvPr/>
        </p:nvSpPr>
        <p:spPr>
          <a:xfrm>
            <a:off x="-6229200" y="5129809"/>
            <a:ext cx="223224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”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 was looking for a job, but with my criminal history and health condition…“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-3924944" y="2897560"/>
            <a:ext cx="36004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being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jobless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on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benefits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prevented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couple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from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keeping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flat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in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Prague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They moved to Ostrava. The wife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met there someone else“ and left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alone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2" name="Přímá spojovací čára 31"/>
          <p:cNvCxnSpPr/>
          <p:nvPr/>
        </p:nvCxnSpPr>
        <p:spPr>
          <a:xfrm>
            <a:off x="-5797152" y="1961456"/>
            <a:ext cx="3240360" cy="5760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ovéPole 33"/>
          <p:cNvSpPr txBox="1"/>
          <p:nvPr/>
        </p:nvSpPr>
        <p:spPr>
          <a:xfrm>
            <a:off x="-3780928" y="52129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2012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-3924944" y="5129809"/>
            <a:ext cx="36004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After the divorce I gave up everything.“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1559496" y="2897561"/>
            <a:ext cx="338437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Osobní krize přivedla R rychle zpět k pervitinu.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1559496" y="3977680"/>
            <a:ext cx="3384376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Potřebuju v životě být šťastný. Ale nemám z čeho čerpat. Vím, že p</a:t>
            </a:r>
            <a:r>
              <a:rPr lang="en-GB" dirty="0" err="1">
                <a:solidFill>
                  <a:prstClr val="black"/>
                </a:solidFill>
                <a:latin typeface="Calibri"/>
              </a:rPr>
              <a:t>ervitin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je umělé štěstí a bere si svou daň, ale je to jediné štěstí, co mám.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 </a:t>
            </a:r>
            <a:endParaRPr lang="cs-CZ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Brát, užívat si chemické štěstí tak dlouho, jak to půjde, a umřít. To byl můj plán.“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8" name="Přímá spojovací čára 37"/>
          <p:cNvCxnSpPr/>
          <p:nvPr/>
        </p:nvCxnSpPr>
        <p:spPr>
          <a:xfrm>
            <a:off x="-1032792" y="2537520"/>
            <a:ext cx="532859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ovéPole 40"/>
          <p:cNvSpPr txBox="1"/>
          <p:nvPr/>
        </p:nvSpPr>
        <p:spPr>
          <a:xfrm>
            <a:off x="12372528" y="2897561"/>
            <a:ext cx="33843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need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for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money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for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drugs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led R. back to crime – ste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a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ling fuel from cars to sell it. R.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charged and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soon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back in a prison.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12372528" y="4193705"/>
            <a:ext cx="33843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Incarceration is still a shock to me.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Cold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turkey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And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freedom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lost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real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punishment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– no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freedom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no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privacy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5015880" y="2897560"/>
            <a:ext cx="518457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Na drogách R. slyší hlasy. Tři samostatné hlasy, které si R. spojuje s (nepoznanými) biologickými rodiči a bratrem.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5015880" y="4913785"/>
            <a:ext cx="51845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Nikoho jiného jsme neměl. Mohl jsem se 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nima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bavit o všem. Byl jsem s nimi šťastný, i když po mě pořád chtěli, abych přestal brát drogy.“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[ve vězení] mi chybí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.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5" name="Přímá spojovací čára 44"/>
          <p:cNvCxnSpPr/>
          <p:nvPr/>
        </p:nvCxnSpPr>
        <p:spPr>
          <a:xfrm flipV="1">
            <a:off x="4223792" y="2393504"/>
            <a:ext cx="1512168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ovací čára 46"/>
          <p:cNvCxnSpPr/>
          <p:nvPr/>
        </p:nvCxnSpPr>
        <p:spPr>
          <a:xfrm>
            <a:off x="5663952" y="2393504"/>
            <a:ext cx="3096344" cy="2160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ovéPole 48"/>
          <p:cNvSpPr txBox="1"/>
          <p:nvPr/>
        </p:nvSpPr>
        <p:spPr>
          <a:xfrm>
            <a:off x="12372528" y="5489849"/>
            <a:ext cx="33843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 don‘t take anything in prison.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When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take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want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leave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other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people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which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impossible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her.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would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go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nuts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if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take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here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15828912" y="4193705"/>
            <a:ext cx="1872208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 agree with the judge who claims that sending me to prison can save my life. Without it the drug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would kill me sooner.“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1" name="Přímá spojovací čára 50"/>
          <p:cNvCxnSpPr/>
          <p:nvPr/>
        </p:nvCxnSpPr>
        <p:spPr>
          <a:xfrm>
            <a:off x="8760296" y="2609528"/>
            <a:ext cx="4032448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římá spojovací čára 52"/>
          <p:cNvCxnSpPr/>
          <p:nvPr/>
        </p:nvCxnSpPr>
        <p:spPr>
          <a:xfrm flipV="1">
            <a:off x="14316744" y="2393504"/>
            <a:ext cx="3528392" cy="3600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ovéPole 54"/>
          <p:cNvSpPr txBox="1"/>
          <p:nvPr/>
        </p:nvSpPr>
        <p:spPr>
          <a:xfrm>
            <a:off x="17845136" y="5933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2016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17773128" y="2897560"/>
            <a:ext cx="3024336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After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his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release, the pattern repeats. Drugs, same crime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to get money. After several months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R.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is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back,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but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this time in a prison where 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our“ ESF project operates.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1559496" y="52129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9" name="Přímá spojovací čára 58"/>
          <p:cNvCxnSpPr/>
          <p:nvPr/>
        </p:nvCxnSpPr>
        <p:spPr>
          <a:xfrm>
            <a:off x="17845136" y="2393504"/>
            <a:ext cx="1656184" cy="2880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ovéPole 62"/>
          <p:cNvSpPr txBox="1"/>
          <p:nvPr/>
        </p:nvSpPr>
        <p:spPr>
          <a:xfrm>
            <a:off x="21445536" y="5933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2017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21589552" y="2897560"/>
            <a:ext cx="2304256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From another inmate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R. learns that it is possible for him to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find out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the identity of his biological parents. He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writes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letter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soon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gets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his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original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birth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certificate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65" name="Přímá spojovací čára 64"/>
          <p:cNvCxnSpPr/>
          <p:nvPr/>
        </p:nvCxnSpPr>
        <p:spPr>
          <a:xfrm flipV="1">
            <a:off x="19429312" y="2105472"/>
            <a:ext cx="5616624" cy="5760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ovéPole 66"/>
          <p:cNvSpPr txBox="1"/>
          <p:nvPr/>
        </p:nvSpPr>
        <p:spPr>
          <a:xfrm>
            <a:off x="23965816" y="2897560"/>
            <a:ext cx="1224136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is a son of an underage mother, father unk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own.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23965816" y="4769769"/>
            <a:ext cx="216024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My real mom should be still alive. The possibility that I could eventually meet her currently drives me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on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not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alone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26270072" y="2705344"/>
            <a:ext cx="388843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j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oins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Change is possible“ ESF project. Does the call-centre operator qualification and starts to work in the prison call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centre.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3" name="Přímá spojovací čára 72"/>
          <p:cNvCxnSpPr/>
          <p:nvPr/>
        </p:nvCxnSpPr>
        <p:spPr>
          <a:xfrm flipV="1">
            <a:off x="25045936" y="1961456"/>
            <a:ext cx="3528392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ovéPole 74"/>
          <p:cNvSpPr txBox="1"/>
          <p:nvPr/>
        </p:nvSpPr>
        <p:spPr>
          <a:xfrm>
            <a:off x="26270072" y="3968294"/>
            <a:ext cx="3888432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For the first time in my life I work with my head. 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Each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call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adventure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When I conclude the contract, it is the same feeling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as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like hitting the jackpot in the gambling machine.“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It is like a gift from heaven. I have a job and I am good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it. If I can continue outside, I have a chan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c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e.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Sure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can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fuck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up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but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now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feel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still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have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chance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" name="TextovéPole 75"/>
          <p:cNvSpPr txBox="1"/>
          <p:nvPr/>
        </p:nvSpPr>
        <p:spPr>
          <a:xfrm>
            <a:off x="25045936" y="5933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2018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8" name="Přímá spojovací čára 77"/>
          <p:cNvCxnSpPr/>
          <p:nvPr/>
        </p:nvCxnSpPr>
        <p:spPr>
          <a:xfrm flipV="1">
            <a:off x="-14210256" y="2609528"/>
            <a:ext cx="42700744" cy="720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Přímá spojovací čára 78"/>
          <p:cNvCxnSpPr/>
          <p:nvPr/>
        </p:nvCxnSpPr>
        <p:spPr>
          <a:xfrm flipV="1">
            <a:off x="-14210256" y="4769768"/>
            <a:ext cx="42700744" cy="720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Přímá spojovací čára 60"/>
          <p:cNvCxnSpPr>
            <a:stCxn id="19" idx="1"/>
          </p:cNvCxnSpPr>
          <p:nvPr/>
        </p:nvCxnSpPr>
        <p:spPr>
          <a:xfrm flipV="1">
            <a:off x="-13562184" y="1961457"/>
            <a:ext cx="42124680" cy="24101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Obrázek 61" descr="https://upload.wikimedia.org/wikipedia/commons/8/86/Danny_Trejo_20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462448" y="521296"/>
            <a:ext cx="144016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43" grpId="0" animBg="1"/>
      <p:bldP spid="4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Obdélník 82"/>
          <p:cNvSpPr/>
          <p:nvPr/>
        </p:nvSpPr>
        <p:spPr>
          <a:xfrm>
            <a:off x="12228512" y="-27384"/>
            <a:ext cx="9144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1" name="Obdélník 80"/>
          <p:cNvSpPr/>
          <p:nvPr/>
        </p:nvSpPr>
        <p:spPr>
          <a:xfrm>
            <a:off x="-7585520" y="-27384"/>
            <a:ext cx="9144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0" name="Obdélník 79"/>
          <p:cNvSpPr/>
          <p:nvPr/>
        </p:nvSpPr>
        <p:spPr>
          <a:xfrm>
            <a:off x="-18219040" y="-27384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" name="Přímá spojovací čára 3"/>
          <p:cNvCxnSpPr/>
          <p:nvPr/>
        </p:nvCxnSpPr>
        <p:spPr>
          <a:xfrm>
            <a:off x="-24951280" y="521296"/>
            <a:ext cx="0" cy="57606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ovéPole 4"/>
          <p:cNvSpPr txBox="1"/>
          <p:nvPr/>
        </p:nvSpPr>
        <p:spPr>
          <a:xfrm>
            <a:off x="-27111520" y="3401616"/>
            <a:ext cx="20882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cs-CZ" sz="2400" b="1" dirty="0">
                <a:solidFill>
                  <a:prstClr val="black"/>
                </a:solidFill>
                <a:latin typeface="Calibri"/>
              </a:rPr>
              <a:t>Robert</a:t>
            </a:r>
          </a:p>
          <a:p>
            <a:pPr algn="r"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48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y.o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Roma,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finished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basic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vocational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school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</a:p>
          <a:p>
            <a:pPr algn="r"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Currently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in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his</a:t>
            </a:r>
            <a:br>
              <a:rPr lang="cs-CZ" dirty="0">
                <a:solidFill>
                  <a:prstClr val="black"/>
                </a:solidFill>
                <a:latin typeface="Calibri"/>
              </a:rPr>
            </a:br>
            <a:r>
              <a:rPr lang="cs-CZ" dirty="0">
                <a:solidFill>
                  <a:prstClr val="black"/>
                </a:solidFill>
                <a:latin typeface="Calibri"/>
              </a:rPr>
              <a:t>9th i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prisonment.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Drug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addict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-24735256" y="161256"/>
            <a:ext cx="461665" cy="90024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Timeline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-24735256" y="1241376"/>
            <a:ext cx="461665" cy="144016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Emotions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-24951280" y="2681536"/>
            <a:ext cx="738664" cy="216024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Context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key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events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/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meetings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-24951280" y="4841776"/>
            <a:ext cx="738664" cy="170865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Main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thoughts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actions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1" name="Přímá spojovací čára 10"/>
          <p:cNvCxnSpPr/>
          <p:nvPr/>
        </p:nvCxnSpPr>
        <p:spPr>
          <a:xfrm flipV="1">
            <a:off x="-23283264" y="1169368"/>
            <a:ext cx="42772752" cy="720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-24303208" y="52129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1970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-24015176" y="2897560"/>
            <a:ext cx="165618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is a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dopted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as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an infant by an elder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ly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childless Czech couple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-22070960" y="52129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1985 - 2003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-22070960" y="2897561"/>
            <a:ext cx="3384376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dirty="0">
                <a:solidFill>
                  <a:prstClr val="black"/>
                </a:solidFill>
                <a:latin typeface="Calibri"/>
              </a:rPr>
              <a:t>R. started his criminal career as a teenager, for theft and vandalism.  Imprisoned by age 16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</a:p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Drugs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gambling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7 times in prison for a total of 20 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different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crimes in this period. Also various work experience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incl.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abroad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-24159192" y="1385393"/>
            <a:ext cx="3000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+</a:t>
            </a:r>
          </a:p>
          <a:p>
            <a:pPr>
              <a:defRPr/>
            </a:pPr>
            <a:endParaRPr lang="cs-CZ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cs-CZ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-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-17966504" y="52129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2004 - 2011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-17894496" y="2897561"/>
            <a:ext cx="252028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In his mid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-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30s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settles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down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Marries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works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in car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manufacturing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</a:p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methamphetamine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abstinence, no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crime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His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adoptive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parents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die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during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period.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-15230200" y="52129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5" name="Přímá spojovací čára 24"/>
          <p:cNvCxnSpPr/>
          <p:nvPr/>
        </p:nvCxnSpPr>
        <p:spPr>
          <a:xfrm>
            <a:off x="-17894496" y="1673424"/>
            <a:ext cx="165618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ovéPole 25"/>
          <p:cNvSpPr txBox="1"/>
          <p:nvPr/>
        </p:nvSpPr>
        <p:spPr>
          <a:xfrm>
            <a:off x="-17894496" y="5129808"/>
            <a:ext cx="165618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proud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of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period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of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his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life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-15302208" y="2897561"/>
            <a:ext cx="2232248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In 2011 R. is diagnosed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with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an occupational disease (carpal tunnel syndrome) and cannot continue as a worker.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8" name="Přímá spojovací čára 27"/>
          <p:cNvCxnSpPr/>
          <p:nvPr/>
        </p:nvCxnSpPr>
        <p:spPr>
          <a:xfrm>
            <a:off x="-16310320" y="1673424"/>
            <a:ext cx="1440160" cy="2880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ovéPole 29"/>
          <p:cNvSpPr txBox="1"/>
          <p:nvPr/>
        </p:nvSpPr>
        <p:spPr>
          <a:xfrm>
            <a:off x="-15302208" y="5129809"/>
            <a:ext cx="223224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”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 was looking for a job, but with my criminal history and health condition…“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-12997952" y="2897560"/>
            <a:ext cx="36004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being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jobless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on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benefits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prevented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couple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from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keeping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flat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in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Prague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They moved to Ostrava. The wife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met there someone else“ and left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alone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2" name="Přímá spojovací čára 31"/>
          <p:cNvCxnSpPr/>
          <p:nvPr/>
        </p:nvCxnSpPr>
        <p:spPr>
          <a:xfrm>
            <a:off x="-14870160" y="1961456"/>
            <a:ext cx="3240360" cy="5760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ovéPole 33"/>
          <p:cNvSpPr txBox="1"/>
          <p:nvPr/>
        </p:nvSpPr>
        <p:spPr>
          <a:xfrm>
            <a:off x="-12853936" y="52129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2012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-12997952" y="5129809"/>
            <a:ext cx="36004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After the divorce I gave up everything.“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-9037512" y="2897561"/>
            <a:ext cx="338437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personal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crisis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quickly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led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back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methamphetamine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-9037512" y="3977680"/>
            <a:ext cx="3384376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dirty="0">
                <a:solidFill>
                  <a:prstClr val="black"/>
                </a:solidFill>
                <a:latin typeface="Calibri"/>
              </a:rPr>
              <a:t>“I need happiness in my life. But I had no source of it. I know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P</a:t>
            </a:r>
            <a:r>
              <a:rPr lang="en-GB" dirty="0" err="1">
                <a:solidFill>
                  <a:prstClr val="black"/>
                </a:solidFill>
                <a:latin typeface="Calibri"/>
              </a:rPr>
              <a:t>ervitin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 is artificial happiness that pay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s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 back badly, but it is the only happiness I have. </a:t>
            </a:r>
            <a:endParaRPr lang="cs-CZ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To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junkie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enjoy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chemical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happiness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long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possible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die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was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my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plan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8" name="Přímá spojovací čára 37"/>
          <p:cNvCxnSpPr/>
          <p:nvPr/>
        </p:nvCxnSpPr>
        <p:spPr>
          <a:xfrm>
            <a:off x="-11629800" y="2537520"/>
            <a:ext cx="532859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ovéPole 40"/>
          <p:cNvSpPr txBox="1"/>
          <p:nvPr/>
        </p:nvSpPr>
        <p:spPr>
          <a:xfrm>
            <a:off x="1775520" y="2897561"/>
            <a:ext cx="33843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Potřeba peněz na drogy R. rychle přivedla k trestné činnosti – kradl naftu z aut, aby ji prodával. R. je brzy zpět ve vězení.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1775520" y="4193705"/>
            <a:ext cx="33843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Uvěznění je pro mě pořád šok. Absťák. A ztráta svobody. To je ten hlavní trest – žádná svobody, žádné soukromí.“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-5581128" y="2897560"/>
            <a:ext cx="518457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When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on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drugs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hears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voices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Three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distinct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voices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associates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his (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unknown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)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biological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mother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father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brother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-5581128" y="4913785"/>
            <a:ext cx="51845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 had no one else.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could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discuss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everything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was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happy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kept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on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requiring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to stop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drugs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[in prison] I miss them</a:t>
            </a:r>
            <a:r>
              <a:rPr lang="en-US">
                <a:solidFill>
                  <a:prstClr val="black"/>
                </a:solidFill>
                <a:latin typeface="Calibri"/>
              </a:rPr>
              <a:t>.</a:t>
            </a:r>
            <a:r>
              <a:rPr lang="cs-CZ">
                <a:solidFill>
                  <a:prstClr val="black"/>
                </a:solidFill>
                <a:latin typeface="Calibri"/>
              </a:rPr>
              <a:t>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5" name="Přímá spojovací čára 44"/>
          <p:cNvCxnSpPr/>
          <p:nvPr/>
        </p:nvCxnSpPr>
        <p:spPr>
          <a:xfrm flipV="1">
            <a:off x="-6373216" y="2393504"/>
            <a:ext cx="1512168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ovací čára 46"/>
          <p:cNvCxnSpPr/>
          <p:nvPr/>
        </p:nvCxnSpPr>
        <p:spPr>
          <a:xfrm>
            <a:off x="-4933056" y="2393504"/>
            <a:ext cx="3096344" cy="2160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ovéPole 49"/>
          <p:cNvSpPr txBox="1"/>
          <p:nvPr/>
        </p:nvSpPr>
        <p:spPr>
          <a:xfrm>
            <a:off x="5231904" y="4193705"/>
            <a:ext cx="1872208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Souhlasím se soudkyní, která řekla, že mi zachrání život tím, že mě pošle do vězení. Bez toho by mě drogy zabily dřív.“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1" name="Přímá spojovací čára 50"/>
          <p:cNvCxnSpPr/>
          <p:nvPr/>
        </p:nvCxnSpPr>
        <p:spPr>
          <a:xfrm>
            <a:off x="-312712" y="2609528"/>
            <a:ext cx="4032448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římá spojovací čára 52"/>
          <p:cNvCxnSpPr/>
          <p:nvPr/>
        </p:nvCxnSpPr>
        <p:spPr>
          <a:xfrm flipV="1">
            <a:off x="3719736" y="2393504"/>
            <a:ext cx="3528392" cy="3600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ovéPole 54"/>
          <p:cNvSpPr txBox="1"/>
          <p:nvPr/>
        </p:nvSpPr>
        <p:spPr>
          <a:xfrm>
            <a:off x="7248128" y="5933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2016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7176120" y="2897560"/>
            <a:ext cx="302433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Po propuštění se vše opakuje. Drogy, stejná trestná činnost. Po několika měsících je R. zpět, tentokrát ve věznici, kde probíhá „náš“ ESF projekt.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-9037512" y="52129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9" name="Přímá spojovací čára 58"/>
          <p:cNvCxnSpPr/>
          <p:nvPr/>
        </p:nvCxnSpPr>
        <p:spPr>
          <a:xfrm>
            <a:off x="7248128" y="2393504"/>
            <a:ext cx="1656184" cy="2880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ovéPole 62"/>
          <p:cNvSpPr txBox="1"/>
          <p:nvPr/>
        </p:nvSpPr>
        <p:spPr>
          <a:xfrm>
            <a:off x="12372528" y="5933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2017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12516544" y="2897560"/>
            <a:ext cx="2304256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From another inmate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R. learns that it is possible for him to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find out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the identity of his biological parents. He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writes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letter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soon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gets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his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original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birth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certificate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65" name="Přímá spojovací čára 64"/>
          <p:cNvCxnSpPr/>
          <p:nvPr/>
        </p:nvCxnSpPr>
        <p:spPr>
          <a:xfrm flipV="1">
            <a:off x="8832304" y="2105472"/>
            <a:ext cx="5616624" cy="5760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ovéPole 66"/>
          <p:cNvSpPr txBox="1"/>
          <p:nvPr/>
        </p:nvSpPr>
        <p:spPr>
          <a:xfrm>
            <a:off x="14892808" y="2897560"/>
            <a:ext cx="1224136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is a son of an underage mother, father unk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own.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14892808" y="4769769"/>
            <a:ext cx="216024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My real mom should be still alive. The possibility that I could eventually meet her currently drives me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on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not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alone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17197064" y="2705344"/>
            <a:ext cx="388843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j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oins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Change is possible“ ESF project. Does the call-centre operator qualification and starts to work in the prison call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centre.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3" name="Přímá spojovací čára 72"/>
          <p:cNvCxnSpPr/>
          <p:nvPr/>
        </p:nvCxnSpPr>
        <p:spPr>
          <a:xfrm flipV="1">
            <a:off x="15972928" y="1961456"/>
            <a:ext cx="3528392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ovéPole 74"/>
          <p:cNvSpPr txBox="1"/>
          <p:nvPr/>
        </p:nvSpPr>
        <p:spPr>
          <a:xfrm>
            <a:off x="17197064" y="3968294"/>
            <a:ext cx="3888432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For the first time in my life I work with my head. 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Each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call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adventure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When I conclude the contract, it is the same feeling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as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like hitting the jackpot in the gambling machine.“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It is like a gift from heaven. I have a job and I am good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it. If I can continue outside, I have a chan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c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e.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Sure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can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fuck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up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but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now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feel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still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have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chance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" name="TextovéPole 75"/>
          <p:cNvSpPr txBox="1"/>
          <p:nvPr/>
        </p:nvSpPr>
        <p:spPr>
          <a:xfrm>
            <a:off x="15972928" y="5933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2018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8" name="Přímá spojovací čára 77"/>
          <p:cNvCxnSpPr/>
          <p:nvPr/>
        </p:nvCxnSpPr>
        <p:spPr>
          <a:xfrm flipV="1">
            <a:off x="-23283264" y="2609528"/>
            <a:ext cx="42700744" cy="720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Přímá spojovací čára 78"/>
          <p:cNvCxnSpPr/>
          <p:nvPr/>
        </p:nvCxnSpPr>
        <p:spPr>
          <a:xfrm flipV="1">
            <a:off x="-23283264" y="4769768"/>
            <a:ext cx="42700744" cy="720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Přímá spojovací čára 60"/>
          <p:cNvCxnSpPr>
            <a:stCxn id="19" idx="1"/>
          </p:cNvCxnSpPr>
          <p:nvPr/>
        </p:nvCxnSpPr>
        <p:spPr>
          <a:xfrm flipV="1">
            <a:off x="-22635192" y="1961457"/>
            <a:ext cx="42124680" cy="24101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Obrázek 61" descr="https://upload.wikimedia.org/wikipedia/commons/8/86/Danny_Trejo_20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6535456" y="521296"/>
            <a:ext cx="144016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50" grpId="0" animBg="1"/>
      <p:bldP spid="5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8D255C43-45EE-4FBE-894F-6B2DCE4C84F8}"/>
              </a:ext>
            </a:extLst>
          </p:cNvPr>
          <p:cNvSpPr/>
          <p:nvPr/>
        </p:nvSpPr>
        <p:spPr>
          <a:xfrm>
            <a:off x="989311" y="1749012"/>
            <a:ext cx="5503241" cy="5204050"/>
          </a:xfrm>
          <a:prstGeom prst="rect">
            <a:avLst/>
          </a:prstGeom>
          <a:solidFill>
            <a:schemeClr val="bg1">
              <a:lumMod val="75000"/>
              <a:alpha val="38039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t"/>
          <a:lstStyle/>
          <a:p>
            <a:r>
              <a:rPr lang="cs-CZ" dirty="0"/>
              <a:t>O tomto neměl terapeut ponětí, ani nikdo jiný ze zaměstnanců věznice.</a:t>
            </a:r>
            <a:endParaRPr lang="en-GB" dirty="0"/>
          </a:p>
        </p:txBody>
      </p:sp>
      <p:sp>
        <p:nvSpPr>
          <p:cNvPr id="82" name="Obdélník 81"/>
          <p:cNvSpPr/>
          <p:nvPr/>
        </p:nvSpPr>
        <p:spPr>
          <a:xfrm>
            <a:off x="-9145016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1" name="Obdélník 80"/>
          <p:cNvSpPr/>
          <p:nvPr/>
        </p:nvSpPr>
        <p:spPr>
          <a:xfrm>
            <a:off x="-18290032" y="0"/>
            <a:ext cx="9144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0" name="Obdélník 79"/>
          <p:cNvSpPr/>
          <p:nvPr/>
        </p:nvSpPr>
        <p:spPr>
          <a:xfrm>
            <a:off x="-27399552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" name="Přímá spojovací čára 3"/>
          <p:cNvCxnSpPr/>
          <p:nvPr/>
        </p:nvCxnSpPr>
        <p:spPr>
          <a:xfrm>
            <a:off x="-34131792" y="548680"/>
            <a:ext cx="0" cy="57606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ovéPole 4"/>
          <p:cNvSpPr txBox="1"/>
          <p:nvPr/>
        </p:nvSpPr>
        <p:spPr>
          <a:xfrm>
            <a:off x="-36292032" y="3429000"/>
            <a:ext cx="20882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cs-CZ" sz="2400" b="1" dirty="0">
                <a:solidFill>
                  <a:prstClr val="black"/>
                </a:solidFill>
                <a:latin typeface="Calibri"/>
              </a:rPr>
              <a:t>Robert</a:t>
            </a:r>
          </a:p>
          <a:p>
            <a:pPr algn="r"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48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y.o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Roma,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finished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basic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vocational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school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</a:p>
          <a:p>
            <a:pPr algn="r"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Currently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in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his</a:t>
            </a:r>
            <a:br>
              <a:rPr lang="cs-CZ" dirty="0">
                <a:solidFill>
                  <a:prstClr val="black"/>
                </a:solidFill>
                <a:latin typeface="Calibri"/>
              </a:rPr>
            </a:br>
            <a:r>
              <a:rPr lang="cs-CZ" dirty="0">
                <a:solidFill>
                  <a:prstClr val="black"/>
                </a:solidFill>
                <a:latin typeface="Calibri"/>
              </a:rPr>
              <a:t>9th i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prisonment.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Drug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addict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-33915768" y="188640"/>
            <a:ext cx="461665" cy="90024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Timeline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-33915768" y="1268760"/>
            <a:ext cx="461665" cy="144016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Emotions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-34131792" y="2708920"/>
            <a:ext cx="738664" cy="216024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Context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key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events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/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meetings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-34131792" y="4869160"/>
            <a:ext cx="738664" cy="170865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Main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thoughts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actions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1" name="Přímá spojovací čára 10"/>
          <p:cNvCxnSpPr/>
          <p:nvPr/>
        </p:nvCxnSpPr>
        <p:spPr>
          <a:xfrm flipV="1">
            <a:off x="-32463776" y="1196752"/>
            <a:ext cx="42772752" cy="720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-33483720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1970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-33195688" y="2924944"/>
            <a:ext cx="1656184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is a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dopted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as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an infant by an elder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ly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childless Czech couple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-31251472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1985 - 2003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-31251472" y="2924945"/>
            <a:ext cx="3384376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dirty="0">
                <a:solidFill>
                  <a:prstClr val="black"/>
                </a:solidFill>
                <a:latin typeface="Calibri"/>
              </a:rPr>
              <a:t>R. started his criminal career as a teenager, for theft and vandalism.  Imprisoned by age 16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</a:p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Drugs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gambling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7 times in prison for a total of 20 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different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crimes in this period. Also various work experience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incl.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abroad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-33339704" y="1412777"/>
            <a:ext cx="3000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+</a:t>
            </a:r>
          </a:p>
          <a:p>
            <a:pPr>
              <a:defRPr/>
            </a:pPr>
            <a:endParaRPr lang="cs-CZ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cs-CZ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-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-27147016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2004 - 2011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-27075008" y="2924945"/>
            <a:ext cx="252028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In his mid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-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30s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settles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down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Marries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works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in car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manufacturing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</a:p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methamphetamine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abstinence, no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crime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His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adoptive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parents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die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during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period.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-24410712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5" name="Přímá spojovací čára 24"/>
          <p:cNvCxnSpPr/>
          <p:nvPr/>
        </p:nvCxnSpPr>
        <p:spPr>
          <a:xfrm>
            <a:off x="-27075008" y="1700808"/>
            <a:ext cx="165618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ovéPole 25"/>
          <p:cNvSpPr txBox="1"/>
          <p:nvPr/>
        </p:nvSpPr>
        <p:spPr>
          <a:xfrm>
            <a:off x="-27075008" y="5157192"/>
            <a:ext cx="165618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proud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of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period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of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his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life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-24482720" y="2924945"/>
            <a:ext cx="2232248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In 2011 R. is diagnosed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with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an occupational disease (carpal tunnel syndrome) and cannot continue as a worker.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8" name="Přímá spojovací čára 27"/>
          <p:cNvCxnSpPr/>
          <p:nvPr/>
        </p:nvCxnSpPr>
        <p:spPr>
          <a:xfrm>
            <a:off x="-25490832" y="1700808"/>
            <a:ext cx="1440160" cy="2880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ovéPole 29"/>
          <p:cNvSpPr txBox="1"/>
          <p:nvPr/>
        </p:nvSpPr>
        <p:spPr>
          <a:xfrm>
            <a:off x="-24482720" y="5157193"/>
            <a:ext cx="223224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”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 was looking for a job, but with my criminal history and health condition…“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-22178464" y="2924944"/>
            <a:ext cx="36004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being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jobless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on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benefits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prevented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couple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from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keeping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flat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in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Prague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They moved to Ostrava. The wife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met there someone else“ and left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alone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2" name="Přímá spojovací čára 31"/>
          <p:cNvCxnSpPr/>
          <p:nvPr/>
        </p:nvCxnSpPr>
        <p:spPr>
          <a:xfrm>
            <a:off x="-24050672" y="1988840"/>
            <a:ext cx="3240360" cy="5760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ovéPole 33"/>
          <p:cNvSpPr txBox="1"/>
          <p:nvPr/>
        </p:nvSpPr>
        <p:spPr>
          <a:xfrm>
            <a:off x="-22034448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2012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-22178464" y="5157193"/>
            <a:ext cx="36004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After the divorce I gave up everything.“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-18218024" y="2924945"/>
            <a:ext cx="338437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personal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crisis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quickly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led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back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methamphetamine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-18218024" y="4005064"/>
            <a:ext cx="3384376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dirty="0">
                <a:solidFill>
                  <a:prstClr val="black"/>
                </a:solidFill>
                <a:latin typeface="Calibri"/>
              </a:rPr>
              <a:t>“I need happiness in my life. But I had no source of it. I know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P</a:t>
            </a:r>
            <a:r>
              <a:rPr lang="en-GB" dirty="0" err="1">
                <a:solidFill>
                  <a:prstClr val="black"/>
                </a:solidFill>
                <a:latin typeface="Calibri"/>
              </a:rPr>
              <a:t>ervitin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 is artificial happiness that pay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s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 back badly, but it is the only happiness I have. </a:t>
            </a:r>
            <a:endParaRPr lang="cs-CZ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To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junkie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enjoy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chemical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happiness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long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possible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die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was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my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plan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8" name="Přímá spojovací čára 37"/>
          <p:cNvCxnSpPr/>
          <p:nvPr/>
        </p:nvCxnSpPr>
        <p:spPr>
          <a:xfrm>
            <a:off x="-20810312" y="2564904"/>
            <a:ext cx="532859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ovéPole 40"/>
          <p:cNvSpPr txBox="1"/>
          <p:nvPr/>
        </p:nvSpPr>
        <p:spPr>
          <a:xfrm>
            <a:off x="-8928992" y="2924945"/>
            <a:ext cx="33843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need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for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money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for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drugs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led R. back to crime – ste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a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ling fuel from cars to sell it. R.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charged and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soon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back in a prison.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-8928992" y="4221089"/>
            <a:ext cx="33843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Incarceration is still a shock to me.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Cold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turkey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And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freedom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lost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real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punishment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– no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freedom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no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privacy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-14761640" y="2924944"/>
            <a:ext cx="518457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When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on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drugs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hears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voices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Three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distinct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voices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associates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his (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unknown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)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biological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mother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father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brother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-14761640" y="4941169"/>
            <a:ext cx="51845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 had no one else.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could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discuss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everything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was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happy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kept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on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requiring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to stop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drugs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[in prison] I miss them</a:t>
            </a:r>
            <a:r>
              <a:rPr lang="en-US">
                <a:solidFill>
                  <a:prstClr val="black"/>
                </a:solidFill>
                <a:latin typeface="Calibri"/>
              </a:rPr>
              <a:t>.</a:t>
            </a:r>
            <a:r>
              <a:rPr lang="cs-CZ">
                <a:solidFill>
                  <a:prstClr val="black"/>
                </a:solidFill>
                <a:latin typeface="Calibri"/>
              </a:rPr>
              <a:t>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5" name="Přímá spojovací čára 44"/>
          <p:cNvCxnSpPr/>
          <p:nvPr/>
        </p:nvCxnSpPr>
        <p:spPr>
          <a:xfrm flipV="1">
            <a:off x="-15553728" y="2420888"/>
            <a:ext cx="1512168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ovací čára 46"/>
          <p:cNvCxnSpPr/>
          <p:nvPr/>
        </p:nvCxnSpPr>
        <p:spPr>
          <a:xfrm>
            <a:off x="-14113568" y="2420888"/>
            <a:ext cx="3096344" cy="2160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ovéPole 48"/>
          <p:cNvSpPr txBox="1"/>
          <p:nvPr/>
        </p:nvSpPr>
        <p:spPr>
          <a:xfrm>
            <a:off x="-8928992" y="5517233"/>
            <a:ext cx="33843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 don‘t take anything in prison.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When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take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want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leave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other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people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which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impossible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here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would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go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nuts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if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take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here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-5472608" y="4221089"/>
            <a:ext cx="1872208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 agree with the judge who claims that sending me to prison can save my life. Without it the drug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would kill me sooner.“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1" name="Přímá spojovací čára 50"/>
          <p:cNvCxnSpPr/>
          <p:nvPr/>
        </p:nvCxnSpPr>
        <p:spPr>
          <a:xfrm>
            <a:off x="-11017224" y="2636912"/>
            <a:ext cx="4032448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římá spojovací čára 52"/>
          <p:cNvCxnSpPr/>
          <p:nvPr/>
        </p:nvCxnSpPr>
        <p:spPr>
          <a:xfrm flipV="1">
            <a:off x="-6984776" y="2420888"/>
            <a:ext cx="3528392" cy="3600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ovéPole 54"/>
          <p:cNvSpPr txBox="1"/>
          <p:nvPr/>
        </p:nvSpPr>
        <p:spPr>
          <a:xfrm>
            <a:off x="-3456384" y="62068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2016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-3528392" y="2924944"/>
            <a:ext cx="3024336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After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his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release, the pattern repeats. Drugs, same crime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to get money. After several months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R.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is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back,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but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this time in a prison where 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our“ ESF project operates.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-18218024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9" name="Přímá spojovací čára 58"/>
          <p:cNvCxnSpPr/>
          <p:nvPr/>
        </p:nvCxnSpPr>
        <p:spPr>
          <a:xfrm>
            <a:off x="-3456384" y="2420888"/>
            <a:ext cx="1656184" cy="2880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ovéPole 62"/>
          <p:cNvSpPr txBox="1"/>
          <p:nvPr/>
        </p:nvSpPr>
        <p:spPr>
          <a:xfrm>
            <a:off x="1668016" y="62068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2017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1746049" y="4402272"/>
            <a:ext cx="2304256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Od jiného odsouzeného se R. dozvídá, jak získat rodný list, aby mohl zjistit své biologické rodiče. Píše příslušný dopis a získává původní rodný list.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65" name="Přímá spojovací čára 64"/>
          <p:cNvCxnSpPr/>
          <p:nvPr/>
        </p:nvCxnSpPr>
        <p:spPr>
          <a:xfrm flipV="1">
            <a:off x="-348208" y="2132856"/>
            <a:ext cx="5616624" cy="5760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ovéPole 66"/>
          <p:cNvSpPr txBox="1"/>
          <p:nvPr/>
        </p:nvSpPr>
        <p:spPr>
          <a:xfrm>
            <a:off x="4188296" y="2924944"/>
            <a:ext cx="1224136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je syn nezletilé matky, otec neznámý.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4188296" y="4797153"/>
            <a:ext cx="216024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Moje skutečná máma může být naživu. Možnost, že se s ní potkám, mi dává naději. Možná někoho mám.“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6492552" y="2732728"/>
            <a:ext cx="388843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Vstupuje do ESF projektu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Změna je možná“. Zvládne rekvalifikaci na operátora call centra a začíná pracovat ve vězeňském call centru.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3" name="Přímá spojovací čára 72"/>
          <p:cNvCxnSpPr/>
          <p:nvPr/>
        </p:nvCxnSpPr>
        <p:spPr>
          <a:xfrm flipV="1">
            <a:off x="5268416" y="1988840"/>
            <a:ext cx="3528392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ovéPole 74"/>
          <p:cNvSpPr txBox="1"/>
          <p:nvPr/>
        </p:nvSpPr>
        <p:spPr>
          <a:xfrm>
            <a:off x="6492552" y="3995678"/>
            <a:ext cx="3888432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Poprvé v životě pracuju hlavou. Každý hovor je dobrodružství. Když domluvím smlouvu, je to pocit, jako když trefíte jackpot v automatu.“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Je to jako dar z nebes. Mám práci, ve které jsem dobrý. Pokud v tom můžu pokračovat venku, mám šanci. Jasně, můžu to posrat, ale mám šanci.“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" name="TextovéPole 75"/>
          <p:cNvSpPr txBox="1"/>
          <p:nvPr/>
        </p:nvSpPr>
        <p:spPr>
          <a:xfrm>
            <a:off x="5268416" y="62068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2018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8" name="Přímá spojovací čára 77"/>
          <p:cNvCxnSpPr/>
          <p:nvPr/>
        </p:nvCxnSpPr>
        <p:spPr>
          <a:xfrm flipV="1">
            <a:off x="-32463776" y="2636912"/>
            <a:ext cx="42700744" cy="720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Přímá spojovací čára 78"/>
          <p:cNvCxnSpPr/>
          <p:nvPr/>
        </p:nvCxnSpPr>
        <p:spPr>
          <a:xfrm flipV="1">
            <a:off x="-32463776" y="4797152"/>
            <a:ext cx="42700744" cy="720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Přímá spojovací čára 60"/>
          <p:cNvCxnSpPr>
            <a:stCxn id="19" idx="1"/>
          </p:cNvCxnSpPr>
          <p:nvPr/>
        </p:nvCxnSpPr>
        <p:spPr>
          <a:xfrm flipV="1">
            <a:off x="-31815704" y="1988841"/>
            <a:ext cx="42124680" cy="24101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Obrázek 61" descr="https://upload.wikimedia.org/wikipedia/commons/8/86/Danny_Trejo_20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715968" y="548680"/>
            <a:ext cx="144016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TextovéPole 59">
            <a:extLst>
              <a:ext uri="{FF2B5EF4-FFF2-40B4-BE49-F238E27FC236}">
                <a16:creationId xmlns:a16="http://schemas.microsoft.com/office/drawing/2014/main" id="{087647EB-E2DE-44EB-98CE-983134B555CB}"/>
              </a:ext>
            </a:extLst>
          </p:cNvPr>
          <p:cNvSpPr txBox="1"/>
          <p:nvPr/>
        </p:nvSpPr>
        <p:spPr>
          <a:xfrm>
            <a:off x="1746048" y="3281502"/>
            <a:ext cx="230425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je osamělý.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4" grpId="0" animBg="1"/>
      <p:bldP spid="67" grpId="0" animBg="1"/>
      <p:bldP spid="68" grpId="0" animBg="1"/>
      <p:bldP spid="72" grpId="0" animBg="1"/>
      <p:bldP spid="75" grpId="0" animBg="1"/>
      <p:bldP spid="6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Přímá spojnice se šipkou 8">
            <a:extLst>
              <a:ext uri="{FF2B5EF4-FFF2-40B4-BE49-F238E27FC236}">
                <a16:creationId xmlns:a16="http://schemas.microsoft.com/office/drawing/2014/main" id="{E61FB277-0DFF-42B3-93F7-195273C5612D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191773" y="1286773"/>
            <a:ext cx="580845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bdélník 11">
            <a:extLst>
              <a:ext uri="{FF2B5EF4-FFF2-40B4-BE49-F238E27FC236}">
                <a16:creationId xmlns:a16="http://schemas.microsoft.com/office/drawing/2014/main" id="{57F89FC6-9087-41F3-9AE2-FF3CB6D22072}"/>
              </a:ext>
            </a:extLst>
          </p:cNvPr>
          <p:cNvSpPr/>
          <p:nvPr/>
        </p:nvSpPr>
        <p:spPr>
          <a:xfrm>
            <a:off x="9000226" y="549214"/>
            <a:ext cx="2165230" cy="147511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Mocensko</a:t>
            </a:r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donucovací strategie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3" name="Přímá spojnice se šipkou 12">
            <a:extLst>
              <a:ext uri="{FF2B5EF4-FFF2-40B4-BE49-F238E27FC236}">
                <a16:creationId xmlns:a16="http://schemas.microsoft.com/office/drawing/2014/main" id="{9557C8CE-1416-4B39-8470-3FE9FC3A63D4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10082841" y="2024331"/>
            <a:ext cx="1" cy="667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Obdélník 1">
            <a:extLst>
              <a:ext uri="{FF2B5EF4-FFF2-40B4-BE49-F238E27FC236}">
                <a16:creationId xmlns:a16="http://schemas.microsoft.com/office/drawing/2014/main" id="{1EEA0897-DEBD-45FC-90ED-646DC38C95B3}"/>
              </a:ext>
            </a:extLst>
          </p:cNvPr>
          <p:cNvSpPr/>
          <p:nvPr/>
        </p:nvSpPr>
        <p:spPr>
          <a:xfrm>
            <a:off x="1026543" y="2691441"/>
            <a:ext cx="2165230" cy="14751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Evaluace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8D0309E1-387C-4284-9BF9-B48997A134EB}"/>
              </a:ext>
            </a:extLst>
          </p:cNvPr>
          <p:cNvSpPr/>
          <p:nvPr/>
        </p:nvSpPr>
        <p:spPr>
          <a:xfrm>
            <a:off x="9000227" y="2691440"/>
            <a:ext cx="2165230" cy="147511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Pozitivní změna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Šipka: doprava 3">
            <a:extLst>
              <a:ext uri="{FF2B5EF4-FFF2-40B4-BE49-F238E27FC236}">
                <a16:creationId xmlns:a16="http://schemas.microsoft.com/office/drawing/2014/main" id="{0A3DBA32-8A59-4974-A413-1856DEEE04C5}"/>
              </a:ext>
            </a:extLst>
          </p:cNvPr>
          <p:cNvSpPr/>
          <p:nvPr/>
        </p:nvSpPr>
        <p:spPr>
          <a:xfrm>
            <a:off x="3910642" y="3157268"/>
            <a:ext cx="4370716" cy="56934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54BC3E40-E9F4-41A3-B71C-2BB71C491087}"/>
              </a:ext>
            </a:extLst>
          </p:cNvPr>
          <p:cNvSpPr/>
          <p:nvPr/>
        </p:nvSpPr>
        <p:spPr>
          <a:xfrm>
            <a:off x="1026543" y="549215"/>
            <a:ext cx="2165230" cy="147511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Empiricko</a:t>
            </a:r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racionální strategie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0" name="Přímá spojnice se šipkou 9">
            <a:extLst>
              <a:ext uri="{FF2B5EF4-FFF2-40B4-BE49-F238E27FC236}">
                <a16:creationId xmlns:a16="http://schemas.microsoft.com/office/drawing/2014/main" id="{067BE551-F671-473F-AAC2-B79DF8E57E28}"/>
              </a:ext>
            </a:extLst>
          </p:cNvPr>
          <p:cNvCxnSpPr>
            <a:stCxn id="2" idx="0"/>
            <a:endCxn id="5" idx="2"/>
          </p:cNvCxnSpPr>
          <p:nvPr/>
        </p:nvCxnSpPr>
        <p:spPr>
          <a:xfrm flipV="1">
            <a:off x="2109158" y="2024332"/>
            <a:ext cx="0" cy="667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Přímá spojnice se šipkou 10">
            <a:extLst>
              <a:ext uri="{FF2B5EF4-FFF2-40B4-BE49-F238E27FC236}">
                <a16:creationId xmlns:a16="http://schemas.microsoft.com/office/drawing/2014/main" id="{83248507-BC74-4303-846E-9E8DD6097D42}"/>
              </a:ext>
            </a:extLst>
          </p:cNvPr>
          <p:cNvCxnSpPr>
            <a:cxnSpLocks/>
            <a:stCxn id="5" idx="3"/>
            <a:endCxn id="3" idx="0"/>
          </p:cNvCxnSpPr>
          <p:nvPr/>
        </p:nvCxnSpPr>
        <p:spPr>
          <a:xfrm>
            <a:off x="3191773" y="1286774"/>
            <a:ext cx="6891069" cy="140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Obdélník 20">
            <a:extLst>
              <a:ext uri="{FF2B5EF4-FFF2-40B4-BE49-F238E27FC236}">
                <a16:creationId xmlns:a16="http://schemas.microsoft.com/office/drawing/2014/main" id="{60AEAA91-FC4D-4B7A-B1F5-C453D71CC6C7}"/>
              </a:ext>
            </a:extLst>
          </p:cNvPr>
          <p:cNvSpPr/>
          <p:nvPr/>
        </p:nvSpPr>
        <p:spPr>
          <a:xfrm>
            <a:off x="4672647" y="871267"/>
            <a:ext cx="2846706" cy="147511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>
                <a:solidFill>
                  <a:schemeClr val="tx1"/>
                </a:solidFill>
                <a:latin typeface="Century Gothic" panose="020B0502020202020204" pitchFamily="34" charset="0"/>
              </a:rPr>
              <a:t>Přepoklady</a:t>
            </a:r>
            <a:r>
              <a:rPr lang="cs-CZ" dirty="0">
                <a:solidFill>
                  <a:schemeClr val="tx1"/>
                </a:solidFill>
                <a:latin typeface="Century Gothic" panose="020B0502020202020204" pitchFamily="34" charset="0"/>
              </a:rPr>
              <a:t>?</a:t>
            </a:r>
          </a:p>
          <a:p>
            <a:pPr algn="ctr"/>
            <a:endParaRPr lang="cs-CZ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cs-CZ" dirty="0">
                <a:solidFill>
                  <a:schemeClr val="tx1"/>
                </a:solidFill>
                <a:latin typeface="Century Gothic" panose="020B0502020202020204" pitchFamily="34" charset="0"/>
              </a:rPr>
              <a:t>Lidé jednají racionálně a sledují obecné blaho.</a:t>
            </a:r>
          </a:p>
          <a:p>
            <a:pPr algn="ctr"/>
            <a:endParaRPr lang="cs-CZ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90C3E8B7-8097-4516-8FB7-0B4B99645C8F}"/>
              </a:ext>
            </a:extLst>
          </p:cNvPr>
          <p:cNvSpPr/>
          <p:nvPr/>
        </p:nvSpPr>
        <p:spPr>
          <a:xfrm>
            <a:off x="1026543" y="4833668"/>
            <a:ext cx="2165230" cy="147511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Normativně </a:t>
            </a:r>
            <a:r>
              <a:rPr lang="cs-CZ" sz="24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reedukativní</a:t>
            </a:r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strategie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5" name="Přímá spojnice se šipkou 14">
            <a:extLst>
              <a:ext uri="{FF2B5EF4-FFF2-40B4-BE49-F238E27FC236}">
                <a16:creationId xmlns:a16="http://schemas.microsoft.com/office/drawing/2014/main" id="{2AA27586-4A54-4040-B576-1919674B14CC}"/>
              </a:ext>
            </a:extLst>
          </p:cNvPr>
          <p:cNvCxnSpPr>
            <a:cxnSpLocks/>
          </p:cNvCxnSpPr>
          <p:nvPr/>
        </p:nvCxnSpPr>
        <p:spPr>
          <a:xfrm>
            <a:off x="2096218" y="4166558"/>
            <a:ext cx="0" cy="667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se šipkou 15">
            <a:extLst>
              <a:ext uri="{FF2B5EF4-FFF2-40B4-BE49-F238E27FC236}">
                <a16:creationId xmlns:a16="http://schemas.microsoft.com/office/drawing/2014/main" id="{AAD7C5EA-EE6A-49BD-A428-496D384419B1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3191773" y="4166557"/>
            <a:ext cx="6891069" cy="1404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bdélník 16">
            <a:extLst>
              <a:ext uri="{FF2B5EF4-FFF2-40B4-BE49-F238E27FC236}">
                <a16:creationId xmlns:a16="http://schemas.microsoft.com/office/drawing/2014/main" id="{7BCAB1F6-F0C7-476E-A56E-30858DCE01C5}"/>
              </a:ext>
            </a:extLst>
          </p:cNvPr>
          <p:cNvSpPr/>
          <p:nvPr/>
        </p:nvSpPr>
        <p:spPr>
          <a:xfrm>
            <a:off x="3812875" y="4833668"/>
            <a:ext cx="4580627" cy="147511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  <a:latin typeface="Century Gothic" panose="020B0502020202020204" pitchFamily="34" charset="0"/>
              </a:rPr>
              <a:t>Pomoci ostatním uvidět potřebu se učit a pak jim pomoci s učením.</a:t>
            </a:r>
            <a:endParaRPr lang="en-GB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2D973A4F-5D6C-4832-AA64-18F33DB9EBD8}"/>
              </a:ext>
            </a:extLst>
          </p:cNvPr>
          <p:cNvSpPr/>
          <p:nvPr/>
        </p:nvSpPr>
        <p:spPr>
          <a:xfrm>
            <a:off x="9000226" y="4833666"/>
            <a:ext cx="2165230" cy="1475117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  <a:latin typeface="Century Gothic" panose="020B0502020202020204" pitchFamily="34" charset="0"/>
              </a:rPr>
              <a:t>Učící se organizace s </a:t>
            </a:r>
            <a:r>
              <a:rPr lang="cs-CZ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trasformativním</a:t>
            </a:r>
            <a:r>
              <a:rPr lang="cs-CZ" b="1" dirty="0">
                <a:solidFill>
                  <a:schemeClr val="tx1"/>
                </a:solidFill>
                <a:latin typeface="Century Gothic" panose="020B0502020202020204" pitchFamily="34" charset="0"/>
              </a:rPr>
              <a:t> vedením.</a:t>
            </a:r>
            <a:endParaRPr lang="en-GB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9" name="Přímá spojnice se šipkou 18">
            <a:extLst>
              <a:ext uri="{FF2B5EF4-FFF2-40B4-BE49-F238E27FC236}">
                <a16:creationId xmlns:a16="http://schemas.microsoft.com/office/drawing/2014/main" id="{745E3D48-5C70-4061-8539-BBB2FA1B09EE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10082841" y="4166557"/>
            <a:ext cx="1" cy="667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14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animBg="1"/>
      <p:bldP spid="3" grpId="0" animBg="1"/>
      <p:bldP spid="4" grpId="0" animBg="1"/>
      <p:bldP spid="5" grpId="0" animBg="1"/>
      <p:bldP spid="21" grpId="0" animBg="1"/>
      <p:bldP spid="14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92EC4EC-6FCE-44BC-B749-DC7D22C6F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2B8B8EF-5119-4E87-B282-242A5AD398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Inspirováno</a:t>
            </a:r>
          </a:p>
          <a:p>
            <a:pPr marL="0" indent="0">
              <a:buNone/>
            </a:pP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QUINN, Robert E a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Scott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 SONENSHEIN, 2008.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Four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 General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Strategies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Changing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Human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 Systems. In: </a:t>
            </a:r>
            <a:r>
              <a:rPr lang="cs-CZ" sz="2000" i="1" dirty="0">
                <a:ea typeface="Calibri" panose="020F0502020204030204" pitchFamily="34" charset="0"/>
                <a:cs typeface="Calibri" panose="020F0502020204030204" pitchFamily="34" charset="0"/>
              </a:rPr>
              <a:t>Handbook </a:t>
            </a:r>
            <a:r>
              <a:rPr lang="cs-CZ" sz="2000" i="1" dirty="0" err="1"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cs-CZ" sz="2000" i="1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i="1" dirty="0" err="1">
                <a:ea typeface="Calibri" panose="020F0502020204030204" pitchFamily="34" charset="0"/>
                <a:cs typeface="Calibri" panose="020F0502020204030204" pitchFamily="34" charset="0"/>
              </a:rPr>
              <a:t>Organization</a:t>
            </a:r>
            <a:r>
              <a:rPr lang="cs-CZ" sz="2000" i="1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i="1" dirty="0" err="1">
                <a:ea typeface="Calibri" panose="020F0502020204030204" pitchFamily="34" charset="0"/>
                <a:cs typeface="Calibri" panose="020F0502020204030204" pitchFamily="34" charset="0"/>
              </a:rPr>
              <a:t>Development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 [online].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Thousand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Oaks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Sage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Publications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, s. 10. ISBN 978-0-7619-2812-6. </a:t>
            </a:r>
            <a:b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https://us.sagepub.com/sites/default/files/upm-binaries/17525_Chapter_5.pdf</a:t>
            </a:r>
            <a:endParaRPr lang="cs-CZ" sz="20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LALOUX,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Frederic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, 2016. Budoucnost organizací : Průvodce budováním organizací v 21.století na základě evoluce lidského uvažování.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B.m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.: Nakladatelství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Peoplecomm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. ISBN 978-80-87917-29-9. </a:t>
            </a:r>
          </a:p>
          <a:p>
            <a:pPr marL="0" indent="0">
              <a:buNone/>
            </a:pP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SEDDON, John, 2005.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Freedom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from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Command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Control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Rethinking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 Management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Lean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Service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B.m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.: CRC </a:t>
            </a:r>
            <a:r>
              <a:rPr lang="cs-CZ" sz="2000" dirty="0" err="1">
                <a:ea typeface="Calibri" panose="020F0502020204030204" pitchFamily="34" charset="0"/>
                <a:cs typeface="Calibri" panose="020F0502020204030204" pitchFamily="34" charset="0"/>
              </a:rPr>
              <a:t>Press</a:t>
            </a:r>
            <a:r>
              <a:rPr lang="cs-CZ" sz="2000" dirty="0">
                <a:ea typeface="Calibri" panose="020F0502020204030204" pitchFamily="34" charset="0"/>
                <a:cs typeface="Calibri" panose="020F0502020204030204" pitchFamily="34" charset="0"/>
              </a:rPr>
              <a:t>. ISBN 978-1-56327-327-8. </a:t>
            </a:r>
          </a:p>
          <a:p>
            <a:pPr marL="0" indent="0">
              <a:buNone/>
            </a:pPr>
            <a:endParaRPr lang="cs-CZ" sz="20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20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119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AFA836B-BC18-4179-ABF4-573FB4EDB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Otázka na zahřátí</a:t>
            </a:r>
            <a:endParaRPr lang="en-GB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7EF4D75-2A5B-4C14-80A0-68C86810F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dirty="0"/>
              <a:t>Jaká je </a:t>
            </a:r>
            <a:r>
              <a:rPr lang="en-GB" dirty="0"/>
              <a:t>(</a:t>
            </a:r>
            <a:r>
              <a:rPr lang="cs-CZ" dirty="0"/>
              <a:t>obecná a zpravidla neartikulovaná</a:t>
            </a:r>
            <a:r>
              <a:rPr lang="en-GB" dirty="0"/>
              <a:t>) t</a:t>
            </a:r>
            <a:r>
              <a:rPr lang="cs-CZ" dirty="0" err="1"/>
              <a:t>eorie</a:t>
            </a:r>
            <a:r>
              <a:rPr lang="cs-CZ" dirty="0"/>
              <a:t> změny evaluačního procesu?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883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1EEA0897-DEBD-45FC-90ED-646DC38C95B3}"/>
              </a:ext>
            </a:extLst>
          </p:cNvPr>
          <p:cNvSpPr/>
          <p:nvPr/>
        </p:nvSpPr>
        <p:spPr>
          <a:xfrm>
            <a:off x="1026543" y="2691441"/>
            <a:ext cx="2165230" cy="14751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Evaluace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8D0309E1-387C-4284-9BF9-B48997A134EB}"/>
              </a:ext>
            </a:extLst>
          </p:cNvPr>
          <p:cNvSpPr/>
          <p:nvPr/>
        </p:nvSpPr>
        <p:spPr>
          <a:xfrm>
            <a:off x="9000227" y="2691440"/>
            <a:ext cx="2165230" cy="147511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Pozitivní změna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Šipka: doprava 3">
            <a:extLst>
              <a:ext uri="{FF2B5EF4-FFF2-40B4-BE49-F238E27FC236}">
                <a16:creationId xmlns:a16="http://schemas.microsoft.com/office/drawing/2014/main" id="{0A3DBA32-8A59-4974-A413-1856DEEE04C5}"/>
              </a:ext>
            </a:extLst>
          </p:cNvPr>
          <p:cNvSpPr/>
          <p:nvPr/>
        </p:nvSpPr>
        <p:spPr>
          <a:xfrm>
            <a:off x="3910642" y="3157268"/>
            <a:ext cx="4370716" cy="56934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54BC3E40-E9F4-41A3-B71C-2BB71C491087}"/>
              </a:ext>
            </a:extLst>
          </p:cNvPr>
          <p:cNvSpPr/>
          <p:nvPr/>
        </p:nvSpPr>
        <p:spPr>
          <a:xfrm>
            <a:off x="1026543" y="549215"/>
            <a:ext cx="2165230" cy="147511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Empiricko</a:t>
            </a:r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racionální strategie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0" name="Přímá spojnice se šipkou 9">
            <a:extLst>
              <a:ext uri="{FF2B5EF4-FFF2-40B4-BE49-F238E27FC236}">
                <a16:creationId xmlns:a16="http://schemas.microsoft.com/office/drawing/2014/main" id="{067BE551-F671-473F-AAC2-B79DF8E57E28}"/>
              </a:ext>
            </a:extLst>
          </p:cNvPr>
          <p:cNvCxnSpPr>
            <a:stCxn id="2" idx="0"/>
            <a:endCxn id="5" idx="2"/>
          </p:cNvCxnSpPr>
          <p:nvPr/>
        </p:nvCxnSpPr>
        <p:spPr>
          <a:xfrm flipV="1">
            <a:off x="2109158" y="2024332"/>
            <a:ext cx="0" cy="667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Přímá spojnice se šipkou 10">
            <a:extLst>
              <a:ext uri="{FF2B5EF4-FFF2-40B4-BE49-F238E27FC236}">
                <a16:creationId xmlns:a16="http://schemas.microsoft.com/office/drawing/2014/main" id="{83248507-BC74-4303-846E-9E8DD6097D42}"/>
              </a:ext>
            </a:extLst>
          </p:cNvPr>
          <p:cNvCxnSpPr>
            <a:cxnSpLocks/>
            <a:stCxn id="5" idx="3"/>
            <a:endCxn id="3" idx="0"/>
          </p:cNvCxnSpPr>
          <p:nvPr/>
        </p:nvCxnSpPr>
        <p:spPr>
          <a:xfrm>
            <a:off x="3191773" y="1286774"/>
            <a:ext cx="6891069" cy="140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Obdélník 20">
            <a:extLst>
              <a:ext uri="{FF2B5EF4-FFF2-40B4-BE49-F238E27FC236}">
                <a16:creationId xmlns:a16="http://schemas.microsoft.com/office/drawing/2014/main" id="{60AEAA91-FC4D-4B7A-B1F5-C453D71CC6C7}"/>
              </a:ext>
            </a:extLst>
          </p:cNvPr>
          <p:cNvSpPr/>
          <p:nvPr/>
        </p:nvSpPr>
        <p:spPr>
          <a:xfrm>
            <a:off x="4672647" y="871267"/>
            <a:ext cx="2846706" cy="147511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>
                <a:solidFill>
                  <a:schemeClr val="tx1"/>
                </a:solidFill>
                <a:latin typeface="Century Gothic" panose="020B0502020202020204" pitchFamily="34" charset="0"/>
              </a:rPr>
              <a:t>Přepoklady</a:t>
            </a:r>
            <a:r>
              <a:rPr lang="cs-CZ" dirty="0">
                <a:solidFill>
                  <a:schemeClr val="tx1"/>
                </a:solidFill>
                <a:latin typeface="Century Gothic" panose="020B0502020202020204" pitchFamily="34" charset="0"/>
              </a:rPr>
              <a:t>?</a:t>
            </a:r>
          </a:p>
          <a:p>
            <a:pPr algn="ctr"/>
            <a:endParaRPr lang="cs-CZ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endParaRPr lang="cs-CZ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endParaRPr lang="cs-CZ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endParaRPr lang="cs-CZ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655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Přímá spojnice se šipkou 8">
            <a:extLst>
              <a:ext uri="{FF2B5EF4-FFF2-40B4-BE49-F238E27FC236}">
                <a16:creationId xmlns:a16="http://schemas.microsoft.com/office/drawing/2014/main" id="{E61FB277-0DFF-42B3-93F7-195273C5612D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191773" y="1286773"/>
            <a:ext cx="580845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bdélník 11">
            <a:extLst>
              <a:ext uri="{FF2B5EF4-FFF2-40B4-BE49-F238E27FC236}">
                <a16:creationId xmlns:a16="http://schemas.microsoft.com/office/drawing/2014/main" id="{57F89FC6-9087-41F3-9AE2-FF3CB6D22072}"/>
              </a:ext>
            </a:extLst>
          </p:cNvPr>
          <p:cNvSpPr/>
          <p:nvPr/>
        </p:nvSpPr>
        <p:spPr>
          <a:xfrm>
            <a:off x="9000226" y="549214"/>
            <a:ext cx="2165230" cy="147511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Mocensko</a:t>
            </a:r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donucovací strategie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3" name="Přímá spojnice se šipkou 12">
            <a:extLst>
              <a:ext uri="{FF2B5EF4-FFF2-40B4-BE49-F238E27FC236}">
                <a16:creationId xmlns:a16="http://schemas.microsoft.com/office/drawing/2014/main" id="{9557C8CE-1416-4B39-8470-3FE9FC3A63D4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10082841" y="2024331"/>
            <a:ext cx="1" cy="667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Obdélník 1">
            <a:extLst>
              <a:ext uri="{FF2B5EF4-FFF2-40B4-BE49-F238E27FC236}">
                <a16:creationId xmlns:a16="http://schemas.microsoft.com/office/drawing/2014/main" id="{1EEA0897-DEBD-45FC-90ED-646DC38C95B3}"/>
              </a:ext>
            </a:extLst>
          </p:cNvPr>
          <p:cNvSpPr/>
          <p:nvPr/>
        </p:nvSpPr>
        <p:spPr>
          <a:xfrm>
            <a:off x="1026543" y="2691441"/>
            <a:ext cx="2165230" cy="14751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Evaluace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8D0309E1-387C-4284-9BF9-B48997A134EB}"/>
              </a:ext>
            </a:extLst>
          </p:cNvPr>
          <p:cNvSpPr/>
          <p:nvPr/>
        </p:nvSpPr>
        <p:spPr>
          <a:xfrm>
            <a:off x="9000227" y="2691440"/>
            <a:ext cx="2165230" cy="147511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Pozitivní změna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Šipka: doprava 3">
            <a:extLst>
              <a:ext uri="{FF2B5EF4-FFF2-40B4-BE49-F238E27FC236}">
                <a16:creationId xmlns:a16="http://schemas.microsoft.com/office/drawing/2014/main" id="{0A3DBA32-8A59-4974-A413-1856DEEE04C5}"/>
              </a:ext>
            </a:extLst>
          </p:cNvPr>
          <p:cNvSpPr/>
          <p:nvPr/>
        </p:nvSpPr>
        <p:spPr>
          <a:xfrm>
            <a:off x="3910642" y="3157268"/>
            <a:ext cx="4370716" cy="56934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54BC3E40-E9F4-41A3-B71C-2BB71C491087}"/>
              </a:ext>
            </a:extLst>
          </p:cNvPr>
          <p:cNvSpPr/>
          <p:nvPr/>
        </p:nvSpPr>
        <p:spPr>
          <a:xfrm>
            <a:off x="1026543" y="549215"/>
            <a:ext cx="2165230" cy="147511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Empiricko</a:t>
            </a:r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racionální strategie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0" name="Přímá spojnice se šipkou 9">
            <a:extLst>
              <a:ext uri="{FF2B5EF4-FFF2-40B4-BE49-F238E27FC236}">
                <a16:creationId xmlns:a16="http://schemas.microsoft.com/office/drawing/2014/main" id="{067BE551-F671-473F-AAC2-B79DF8E57E28}"/>
              </a:ext>
            </a:extLst>
          </p:cNvPr>
          <p:cNvCxnSpPr>
            <a:stCxn id="2" idx="0"/>
            <a:endCxn id="5" idx="2"/>
          </p:cNvCxnSpPr>
          <p:nvPr/>
        </p:nvCxnSpPr>
        <p:spPr>
          <a:xfrm flipV="1">
            <a:off x="2109158" y="2024332"/>
            <a:ext cx="0" cy="667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Přímá spojnice se šipkou 10">
            <a:extLst>
              <a:ext uri="{FF2B5EF4-FFF2-40B4-BE49-F238E27FC236}">
                <a16:creationId xmlns:a16="http://schemas.microsoft.com/office/drawing/2014/main" id="{83248507-BC74-4303-846E-9E8DD6097D42}"/>
              </a:ext>
            </a:extLst>
          </p:cNvPr>
          <p:cNvCxnSpPr>
            <a:cxnSpLocks/>
            <a:stCxn id="5" idx="3"/>
            <a:endCxn id="3" idx="0"/>
          </p:cNvCxnSpPr>
          <p:nvPr/>
        </p:nvCxnSpPr>
        <p:spPr>
          <a:xfrm>
            <a:off x="3191773" y="1286774"/>
            <a:ext cx="6891069" cy="140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Obdélník 20">
            <a:extLst>
              <a:ext uri="{FF2B5EF4-FFF2-40B4-BE49-F238E27FC236}">
                <a16:creationId xmlns:a16="http://schemas.microsoft.com/office/drawing/2014/main" id="{60AEAA91-FC4D-4B7A-B1F5-C453D71CC6C7}"/>
              </a:ext>
            </a:extLst>
          </p:cNvPr>
          <p:cNvSpPr/>
          <p:nvPr/>
        </p:nvSpPr>
        <p:spPr>
          <a:xfrm>
            <a:off x="4672647" y="871267"/>
            <a:ext cx="2846706" cy="147511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>
                <a:solidFill>
                  <a:schemeClr val="tx1"/>
                </a:solidFill>
                <a:latin typeface="Century Gothic" panose="020B0502020202020204" pitchFamily="34" charset="0"/>
              </a:rPr>
              <a:t>Přepoklady</a:t>
            </a:r>
            <a:r>
              <a:rPr lang="cs-CZ" dirty="0">
                <a:solidFill>
                  <a:schemeClr val="tx1"/>
                </a:solidFill>
                <a:latin typeface="Century Gothic" panose="020B0502020202020204" pitchFamily="34" charset="0"/>
              </a:rPr>
              <a:t>?</a:t>
            </a:r>
          </a:p>
          <a:p>
            <a:pPr algn="ctr"/>
            <a:endParaRPr lang="cs-CZ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cs-CZ" dirty="0">
                <a:solidFill>
                  <a:schemeClr val="tx1"/>
                </a:solidFill>
                <a:latin typeface="Century Gothic" panose="020B0502020202020204" pitchFamily="34" charset="0"/>
              </a:rPr>
              <a:t>Lidé jednají racionálně a sledují obecné blaho.</a:t>
            </a:r>
          </a:p>
          <a:p>
            <a:pPr algn="ctr"/>
            <a:endParaRPr lang="cs-CZ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32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animBg="1"/>
      <p:bldP spid="3" grpId="0" animBg="1"/>
      <p:bldP spid="4" grpId="0" animBg="1"/>
      <p:bldP spid="5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700250D3-2AE5-4909-8CF8-0EDBA1CC5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93749" y="251461"/>
            <a:ext cx="7943850" cy="6355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329376B5-8734-4EC8-B785-ADAD70A97E1A}"/>
              </a:ext>
            </a:extLst>
          </p:cNvPr>
          <p:cNvSpPr txBox="1"/>
          <p:nvPr/>
        </p:nvSpPr>
        <p:spPr>
          <a:xfrm>
            <a:off x="1777042" y="590909"/>
            <a:ext cx="553998" cy="567618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cs-CZ" sz="2400" dirty="0"/>
              <a:t>Evidence: Lidé nejsou racionální.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04480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Přímá spojnice se šipkou 8">
            <a:extLst>
              <a:ext uri="{FF2B5EF4-FFF2-40B4-BE49-F238E27FC236}">
                <a16:creationId xmlns:a16="http://schemas.microsoft.com/office/drawing/2014/main" id="{E61FB277-0DFF-42B3-93F7-195273C5612D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191773" y="1286773"/>
            <a:ext cx="580845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bdélník 11">
            <a:extLst>
              <a:ext uri="{FF2B5EF4-FFF2-40B4-BE49-F238E27FC236}">
                <a16:creationId xmlns:a16="http://schemas.microsoft.com/office/drawing/2014/main" id="{57F89FC6-9087-41F3-9AE2-FF3CB6D22072}"/>
              </a:ext>
            </a:extLst>
          </p:cNvPr>
          <p:cNvSpPr/>
          <p:nvPr/>
        </p:nvSpPr>
        <p:spPr>
          <a:xfrm>
            <a:off x="9000226" y="549214"/>
            <a:ext cx="2165230" cy="147511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Mocensko</a:t>
            </a:r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donucovací strategie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3" name="Přímá spojnice se šipkou 12">
            <a:extLst>
              <a:ext uri="{FF2B5EF4-FFF2-40B4-BE49-F238E27FC236}">
                <a16:creationId xmlns:a16="http://schemas.microsoft.com/office/drawing/2014/main" id="{9557C8CE-1416-4B39-8470-3FE9FC3A63D4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10082841" y="2024331"/>
            <a:ext cx="1" cy="667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Obdélník 1">
            <a:extLst>
              <a:ext uri="{FF2B5EF4-FFF2-40B4-BE49-F238E27FC236}">
                <a16:creationId xmlns:a16="http://schemas.microsoft.com/office/drawing/2014/main" id="{1EEA0897-DEBD-45FC-90ED-646DC38C95B3}"/>
              </a:ext>
            </a:extLst>
          </p:cNvPr>
          <p:cNvSpPr/>
          <p:nvPr/>
        </p:nvSpPr>
        <p:spPr>
          <a:xfrm>
            <a:off x="1026543" y="2691441"/>
            <a:ext cx="2165230" cy="14751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Evaluace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8D0309E1-387C-4284-9BF9-B48997A134EB}"/>
              </a:ext>
            </a:extLst>
          </p:cNvPr>
          <p:cNvSpPr/>
          <p:nvPr/>
        </p:nvSpPr>
        <p:spPr>
          <a:xfrm>
            <a:off x="9000227" y="2691440"/>
            <a:ext cx="2165230" cy="147511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Pozitivní změna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Šipka: doprava 3">
            <a:extLst>
              <a:ext uri="{FF2B5EF4-FFF2-40B4-BE49-F238E27FC236}">
                <a16:creationId xmlns:a16="http://schemas.microsoft.com/office/drawing/2014/main" id="{0A3DBA32-8A59-4974-A413-1856DEEE04C5}"/>
              </a:ext>
            </a:extLst>
          </p:cNvPr>
          <p:cNvSpPr/>
          <p:nvPr/>
        </p:nvSpPr>
        <p:spPr>
          <a:xfrm>
            <a:off x="3910642" y="3157268"/>
            <a:ext cx="4370716" cy="56934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54BC3E40-E9F4-41A3-B71C-2BB71C491087}"/>
              </a:ext>
            </a:extLst>
          </p:cNvPr>
          <p:cNvSpPr/>
          <p:nvPr/>
        </p:nvSpPr>
        <p:spPr>
          <a:xfrm>
            <a:off x="1026543" y="549215"/>
            <a:ext cx="2165230" cy="147511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Empiricko</a:t>
            </a:r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racionální strategie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0" name="Přímá spojnice se šipkou 9">
            <a:extLst>
              <a:ext uri="{FF2B5EF4-FFF2-40B4-BE49-F238E27FC236}">
                <a16:creationId xmlns:a16="http://schemas.microsoft.com/office/drawing/2014/main" id="{067BE551-F671-473F-AAC2-B79DF8E57E28}"/>
              </a:ext>
            </a:extLst>
          </p:cNvPr>
          <p:cNvCxnSpPr>
            <a:stCxn id="2" idx="0"/>
            <a:endCxn id="5" idx="2"/>
          </p:cNvCxnSpPr>
          <p:nvPr/>
        </p:nvCxnSpPr>
        <p:spPr>
          <a:xfrm flipV="1">
            <a:off x="2109158" y="2024332"/>
            <a:ext cx="0" cy="667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Přímá spojnice se šipkou 10">
            <a:extLst>
              <a:ext uri="{FF2B5EF4-FFF2-40B4-BE49-F238E27FC236}">
                <a16:creationId xmlns:a16="http://schemas.microsoft.com/office/drawing/2014/main" id="{83248507-BC74-4303-846E-9E8DD6097D42}"/>
              </a:ext>
            </a:extLst>
          </p:cNvPr>
          <p:cNvCxnSpPr>
            <a:cxnSpLocks/>
            <a:stCxn id="5" idx="3"/>
            <a:endCxn id="3" idx="0"/>
          </p:cNvCxnSpPr>
          <p:nvPr/>
        </p:nvCxnSpPr>
        <p:spPr>
          <a:xfrm>
            <a:off x="3191773" y="1286774"/>
            <a:ext cx="6891069" cy="140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Obdélník 20">
            <a:extLst>
              <a:ext uri="{FF2B5EF4-FFF2-40B4-BE49-F238E27FC236}">
                <a16:creationId xmlns:a16="http://schemas.microsoft.com/office/drawing/2014/main" id="{60AEAA91-FC4D-4B7A-B1F5-C453D71CC6C7}"/>
              </a:ext>
            </a:extLst>
          </p:cNvPr>
          <p:cNvSpPr/>
          <p:nvPr/>
        </p:nvSpPr>
        <p:spPr>
          <a:xfrm>
            <a:off x="4672647" y="871267"/>
            <a:ext cx="2846706" cy="147511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>
                <a:solidFill>
                  <a:schemeClr val="tx1"/>
                </a:solidFill>
                <a:latin typeface="Century Gothic" panose="020B0502020202020204" pitchFamily="34" charset="0"/>
              </a:rPr>
              <a:t>Přepoklady</a:t>
            </a:r>
            <a:r>
              <a:rPr lang="cs-CZ" dirty="0">
                <a:solidFill>
                  <a:schemeClr val="tx1"/>
                </a:solidFill>
                <a:latin typeface="Century Gothic" panose="020B0502020202020204" pitchFamily="34" charset="0"/>
              </a:rPr>
              <a:t>?</a:t>
            </a:r>
          </a:p>
          <a:p>
            <a:pPr algn="ctr"/>
            <a:endParaRPr lang="cs-CZ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cs-CZ" dirty="0">
                <a:solidFill>
                  <a:schemeClr val="tx1"/>
                </a:solidFill>
                <a:latin typeface="Century Gothic" panose="020B0502020202020204" pitchFamily="34" charset="0"/>
              </a:rPr>
              <a:t>Lidé jednají racionálně a sledují obecné blaho.</a:t>
            </a:r>
          </a:p>
          <a:p>
            <a:pPr algn="ctr"/>
            <a:endParaRPr lang="cs-CZ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90C3E8B7-8097-4516-8FB7-0B4B99645C8F}"/>
              </a:ext>
            </a:extLst>
          </p:cNvPr>
          <p:cNvSpPr/>
          <p:nvPr/>
        </p:nvSpPr>
        <p:spPr>
          <a:xfrm>
            <a:off x="1026543" y="4833668"/>
            <a:ext cx="2165230" cy="147511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Normativně </a:t>
            </a:r>
            <a:r>
              <a:rPr lang="cs-CZ" sz="24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reedukativní</a:t>
            </a:r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strategie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5" name="Přímá spojnice se šipkou 14">
            <a:extLst>
              <a:ext uri="{FF2B5EF4-FFF2-40B4-BE49-F238E27FC236}">
                <a16:creationId xmlns:a16="http://schemas.microsoft.com/office/drawing/2014/main" id="{2AA27586-4A54-4040-B576-1919674B14CC}"/>
              </a:ext>
            </a:extLst>
          </p:cNvPr>
          <p:cNvCxnSpPr>
            <a:cxnSpLocks/>
          </p:cNvCxnSpPr>
          <p:nvPr/>
        </p:nvCxnSpPr>
        <p:spPr>
          <a:xfrm>
            <a:off x="2096218" y="4166558"/>
            <a:ext cx="0" cy="667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se šipkou 15">
            <a:extLst>
              <a:ext uri="{FF2B5EF4-FFF2-40B4-BE49-F238E27FC236}">
                <a16:creationId xmlns:a16="http://schemas.microsoft.com/office/drawing/2014/main" id="{AAD7C5EA-EE6A-49BD-A428-496D384419B1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3191773" y="4166557"/>
            <a:ext cx="6891069" cy="1404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bdélník 16">
            <a:extLst>
              <a:ext uri="{FF2B5EF4-FFF2-40B4-BE49-F238E27FC236}">
                <a16:creationId xmlns:a16="http://schemas.microsoft.com/office/drawing/2014/main" id="{7BCAB1F6-F0C7-476E-A56E-30858DCE01C5}"/>
              </a:ext>
            </a:extLst>
          </p:cNvPr>
          <p:cNvSpPr/>
          <p:nvPr/>
        </p:nvSpPr>
        <p:spPr>
          <a:xfrm>
            <a:off x="3812875" y="4833668"/>
            <a:ext cx="4580627" cy="147511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  <a:latin typeface="Century Gothic" panose="020B0502020202020204" pitchFamily="34" charset="0"/>
              </a:rPr>
              <a:t>Emocionální prožitek, který vede k „přehodnocení</a:t>
            </a:r>
            <a:r>
              <a:rPr lang="en-GB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cs-CZ" dirty="0">
                <a:solidFill>
                  <a:schemeClr val="tx1"/>
                </a:solidFill>
                <a:latin typeface="Century Gothic" panose="020B0502020202020204" pitchFamily="34" charset="0"/>
              </a:rPr>
              <a:t>zvyklostí, hodnot, představ, co je dobře a špatně, institucionalizovaných rolí a vztahů, a způsobů, jak poznáváme a vnímáme</a:t>
            </a:r>
            <a:r>
              <a:rPr 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.</a:t>
            </a:r>
            <a:r>
              <a:rPr lang="cs-CZ" dirty="0">
                <a:solidFill>
                  <a:schemeClr val="tx1"/>
                </a:solidFill>
                <a:latin typeface="Century Gothic" panose="020B0502020202020204" pitchFamily="34" charset="0"/>
              </a:rPr>
              <a:t>“</a:t>
            </a:r>
            <a:endParaRPr lang="en-GB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07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animBg="1"/>
      <p:bldP spid="3" grpId="0" animBg="1"/>
      <p:bldP spid="4" grpId="0" animBg="1"/>
      <p:bldP spid="5" grpId="0" animBg="1"/>
      <p:bldP spid="21" grpId="0" animBg="1"/>
      <p:bldP spid="14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Přímá spojnice se šipkou 8">
            <a:extLst>
              <a:ext uri="{FF2B5EF4-FFF2-40B4-BE49-F238E27FC236}">
                <a16:creationId xmlns:a16="http://schemas.microsoft.com/office/drawing/2014/main" id="{E61FB277-0DFF-42B3-93F7-195273C5612D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191773" y="1286773"/>
            <a:ext cx="580845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bdélník 11">
            <a:extLst>
              <a:ext uri="{FF2B5EF4-FFF2-40B4-BE49-F238E27FC236}">
                <a16:creationId xmlns:a16="http://schemas.microsoft.com/office/drawing/2014/main" id="{57F89FC6-9087-41F3-9AE2-FF3CB6D22072}"/>
              </a:ext>
            </a:extLst>
          </p:cNvPr>
          <p:cNvSpPr/>
          <p:nvPr/>
        </p:nvSpPr>
        <p:spPr>
          <a:xfrm>
            <a:off x="9000226" y="549214"/>
            <a:ext cx="2165230" cy="147511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Mocensko</a:t>
            </a:r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donucovací strategie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3" name="Přímá spojnice se šipkou 12">
            <a:extLst>
              <a:ext uri="{FF2B5EF4-FFF2-40B4-BE49-F238E27FC236}">
                <a16:creationId xmlns:a16="http://schemas.microsoft.com/office/drawing/2014/main" id="{9557C8CE-1416-4B39-8470-3FE9FC3A63D4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10082841" y="2024331"/>
            <a:ext cx="1" cy="667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Obdélník 1">
            <a:extLst>
              <a:ext uri="{FF2B5EF4-FFF2-40B4-BE49-F238E27FC236}">
                <a16:creationId xmlns:a16="http://schemas.microsoft.com/office/drawing/2014/main" id="{1EEA0897-DEBD-45FC-90ED-646DC38C95B3}"/>
              </a:ext>
            </a:extLst>
          </p:cNvPr>
          <p:cNvSpPr/>
          <p:nvPr/>
        </p:nvSpPr>
        <p:spPr>
          <a:xfrm>
            <a:off x="1026543" y="2691441"/>
            <a:ext cx="2165230" cy="14751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Evaluace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8D0309E1-387C-4284-9BF9-B48997A134EB}"/>
              </a:ext>
            </a:extLst>
          </p:cNvPr>
          <p:cNvSpPr/>
          <p:nvPr/>
        </p:nvSpPr>
        <p:spPr>
          <a:xfrm>
            <a:off x="9000227" y="2691440"/>
            <a:ext cx="2165230" cy="147511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Pozitivní změna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Šipka: doprava 3">
            <a:extLst>
              <a:ext uri="{FF2B5EF4-FFF2-40B4-BE49-F238E27FC236}">
                <a16:creationId xmlns:a16="http://schemas.microsoft.com/office/drawing/2014/main" id="{0A3DBA32-8A59-4974-A413-1856DEEE04C5}"/>
              </a:ext>
            </a:extLst>
          </p:cNvPr>
          <p:cNvSpPr/>
          <p:nvPr/>
        </p:nvSpPr>
        <p:spPr>
          <a:xfrm>
            <a:off x="3910642" y="3157268"/>
            <a:ext cx="4370716" cy="56934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54BC3E40-E9F4-41A3-B71C-2BB71C491087}"/>
              </a:ext>
            </a:extLst>
          </p:cNvPr>
          <p:cNvSpPr/>
          <p:nvPr/>
        </p:nvSpPr>
        <p:spPr>
          <a:xfrm>
            <a:off x="1026543" y="549215"/>
            <a:ext cx="2165230" cy="147511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Empiricko</a:t>
            </a:r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racionální strategie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0" name="Přímá spojnice se šipkou 9">
            <a:extLst>
              <a:ext uri="{FF2B5EF4-FFF2-40B4-BE49-F238E27FC236}">
                <a16:creationId xmlns:a16="http://schemas.microsoft.com/office/drawing/2014/main" id="{067BE551-F671-473F-AAC2-B79DF8E57E28}"/>
              </a:ext>
            </a:extLst>
          </p:cNvPr>
          <p:cNvCxnSpPr>
            <a:stCxn id="2" idx="0"/>
            <a:endCxn id="5" idx="2"/>
          </p:cNvCxnSpPr>
          <p:nvPr/>
        </p:nvCxnSpPr>
        <p:spPr>
          <a:xfrm flipV="1">
            <a:off x="2109158" y="2024332"/>
            <a:ext cx="0" cy="667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Přímá spojnice se šipkou 10">
            <a:extLst>
              <a:ext uri="{FF2B5EF4-FFF2-40B4-BE49-F238E27FC236}">
                <a16:creationId xmlns:a16="http://schemas.microsoft.com/office/drawing/2014/main" id="{83248507-BC74-4303-846E-9E8DD6097D42}"/>
              </a:ext>
            </a:extLst>
          </p:cNvPr>
          <p:cNvCxnSpPr>
            <a:cxnSpLocks/>
            <a:stCxn id="5" idx="3"/>
            <a:endCxn id="3" idx="0"/>
          </p:cNvCxnSpPr>
          <p:nvPr/>
        </p:nvCxnSpPr>
        <p:spPr>
          <a:xfrm>
            <a:off x="3191773" y="1286774"/>
            <a:ext cx="6891069" cy="1404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Obdélník 20">
            <a:extLst>
              <a:ext uri="{FF2B5EF4-FFF2-40B4-BE49-F238E27FC236}">
                <a16:creationId xmlns:a16="http://schemas.microsoft.com/office/drawing/2014/main" id="{60AEAA91-FC4D-4B7A-B1F5-C453D71CC6C7}"/>
              </a:ext>
            </a:extLst>
          </p:cNvPr>
          <p:cNvSpPr/>
          <p:nvPr/>
        </p:nvSpPr>
        <p:spPr>
          <a:xfrm>
            <a:off x="4672647" y="871267"/>
            <a:ext cx="2846706" cy="1475117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err="1">
                <a:solidFill>
                  <a:schemeClr val="tx1"/>
                </a:solidFill>
                <a:latin typeface="Century Gothic" panose="020B0502020202020204" pitchFamily="34" charset="0"/>
              </a:rPr>
              <a:t>Přepoklady</a:t>
            </a:r>
            <a:r>
              <a:rPr lang="cs-CZ" dirty="0">
                <a:solidFill>
                  <a:schemeClr val="tx1"/>
                </a:solidFill>
                <a:latin typeface="Century Gothic" panose="020B0502020202020204" pitchFamily="34" charset="0"/>
              </a:rPr>
              <a:t>?</a:t>
            </a:r>
          </a:p>
          <a:p>
            <a:pPr algn="ctr"/>
            <a:endParaRPr lang="cs-CZ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cs-CZ" dirty="0">
                <a:solidFill>
                  <a:schemeClr val="tx1"/>
                </a:solidFill>
                <a:latin typeface="Century Gothic" panose="020B0502020202020204" pitchFamily="34" charset="0"/>
              </a:rPr>
              <a:t>Lidé jednají racionálně a sledují obecné blaho.</a:t>
            </a:r>
          </a:p>
          <a:p>
            <a:pPr algn="ctr"/>
            <a:endParaRPr lang="cs-CZ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90C3E8B7-8097-4516-8FB7-0B4B99645C8F}"/>
              </a:ext>
            </a:extLst>
          </p:cNvPr>
          <p:cNvSpPr/>
          <p:nvPr/>
        </p:nvSpPr>
        <p:spPr>
          <a:xfrm>
            <a:off x="1026543" y="4833668"/>
            <a:ext cx="2165230" cy="147511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Normativně </a:t>
            </a:r>
            <a:r>
              <a:rPr lang="cs-CZ" sz="24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reedukativní</a:t>
            </a:r>
            <a:r>
              <a:rPr lang="cs-CZ" sz="2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strategie</a:t>
            </a:r>
            <a:endParaRPr lang="en-GB" sz="2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5" name="Přímá spojnice se šipkou 14">
            <a:extLst>
              <a:ext uri="{FF2B5EF4-FFF2-40B4-BE49-F238E27FC236}">
                <a16:creationId xmlns:a16="http://schemas.microsoft.com/office/drawing/2014/main" id="{2AA27586-4A54-4040-B576-1919674B14CC}"/>
              </a:ext>
            </a:extLst>
          </p:cNvPr>
          <p:cNvCxnSpPr>
            <a:cxnSpLocks/>
          </p:cNvCxnSpPr>
          <p:nvPr/>
        </p:nvCxnSpPr>
        <p:spPr>
          <a:xfrm>
            <a:off x="2096218" y="4166558"/>
            <a:ext cx="0" cy="667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se šipkou 15">
            <a:extLst>
              <a:ext uri="{FF2B5EF4-FFF2-40B4-BE49-F238E27FC236}">
                <a16:creationId xmlns:a16="http://schemas.microsoft.com/office/drawing/2014/main" id="{AAD7C5EA-EE6A-49BD-A428-496D384419B1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3191773" y="4166557"/>
            <a:ext cx="6891069" cy="14046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bdélník 16">
            <a:extLst>
              <a:ext uri="{FF2B5EF4-FFF2-40B4-BE49-F238E27FC236}">
                <a16:creationId xmlns:a16="http://schemas.microsoft.com/office/drawing/2014/main" id="{7BCAB1F6-F0C7-476E-A56E-30858DCE01C5}"/>
              </a:ext>
            </a:extLst>
          </p:cNvPr>
          <p:cNvSpPr/>
          <p:nvPr/>
        </p:nvSpPr>
        <p:spPr>
          <a:xfrm>
            <a:off x="3812875" y="4833668"/>
            <a:ext cx="4580627" cy="147511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tx1"/>
                </a:solidFill>
                <a:latin typeface="Century Gothic" panose="020B0502020202020204" pitchFamily="34" charset="0"/>
              </a:rPr>
              <a:t>Pomoci ostatním uvidět potřebu se učit a pak jim pomoci s učením.</a:t>
            </a:r>
            <a:endParaRPr lang="en-GB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776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animBg="1"/>
      <p:bldP spid="3" grpId="0" animBg="1"/>
      <p:bldP spid="4" grpId="0" animBg="1"/>
      <p:bldP spid="5" grpId="0" animBg="1"/>
      <p:bldP spid="21" grpId="0" animBg="1"/>
      <p:bldP spid="14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D3B14A-20CA-4ECB-BE93-7FFDD4C8B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678" y="551205"/>
            <a:ext cx="10084039" cy="1139483"/>
          </a:xfrm>
        </p:spPr>
        <p:txBody>
          <a:bodyPr/>
          <a:lstStyle/>
          <a:p>
            <a:pPr algn="ctr"/>
            <a:r>
              <a:rPr lang="cs-CZ" dirty="0"/>
              <a:t>Příběh z věznice</a:t>
            </a:r>
            <a:endParaRPr lang="en-GB" dirty="0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D2A72A0-FC9C-4E92-BD16-5C0FB53919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Image result for věznice vinařice">
            <a:extLst>
              <a:ext uri="{FF2B5EF4-FFF2-40B4-BE49-F238E27FC236}">
                <a16:creationId xmlns:a16="http://schemas.microsoft.com/office/drawing/2014/main" id="{FF4AF5EC-28DA-4256-A5C6-EDCF3AEA2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042" y="1818094"/>
            <a:ext cx="5984935" cy="448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145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Obdélník 82"/>
          <p:cNvSpPr/>
          <p:nvPr/>
        </p:nvSpPr>
        <p:spPr>
          <a:xfrm>
            <a:off x="39591552" y="0"/>
            <a:ext cx="9144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2" name="Obdélník 81"/>
          <p:cNvSpPr/>
          <p:nvPr/>
        </p:nvSpPr>
        <p:spPr>
          <a:xfrm>
            <a:off x="30446536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1" name="Obdélník 80"/>
          <p:cNvSpPr/>
          <p:nvPr/>
        </p:nvSpPr>
        <p:spPr>
          <a:xfrm>
            <a:off x="21301520" y="0"/>
            <a:ext cx="9144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0" name="Obdélník 79"/>
          <p:cNvSpPr/>
          <p:nvPr/>
        </p:nvSpPr>
        <p:spPr>
          <a:xfrm>
            <a:off x="10668000" y="0"/>
            <a:ext cx="9144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" name="Přímá spojovací čára 3"/>
          <p:cNvCxnSpPr/>
          <p:nvPr/>
        </p:nvCxnSpPr>
        <p:spPr>
          <a:xfrm>
            <a:off x="3935760" y="548680"/>
            <a:ext cx="0" cy="57606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ovéPole 4"/>
          <p:cNvSpPr txBox="1"/>
          <p:nvPr/>
        </p:nvSpPr>
        <p:spPr>
          <a:xfrm>
            <a:off x="1775520" y="3429000"/>
            <a:ext cx="208823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cs-CZ" sz="2400" b="1" dirty="0">
                <a:solidFill>
                  <a:prstClr val="black"/>
                </a:solidFill>
                <a:latin typeface="Calibri"/>
              </a:rPr>
              <a:t>Robert</a:t>
            </a:r>
          </a:p>
          <a:p>
            <a:pPr algn="r"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48 let, Rom, vyučený.</a:t>
            </a:r>
          </a:p>
          <a:p>
            <a:pPr algn="r"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Nyní po deváté ve vězení, drogová závislost.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4151785" y="661122"/>
            <a:ext cx="461665" cy="41614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Čas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4151785" y="1268760"/>
            <a:ext cx="461665" cy="144016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Emoce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3935760" y="2708920"/>
            <a:ext cx="738664" cy="216024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Kontext a klíčové události/setkání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935760" y="4869160"/>
            <a:ext cx="738664" cy="170865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Hlavní myšlenky a kroky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1" name="Přímá spojovací čára 10"/>
          <p:cNvCxnSpPr/>
          <p:nvPr/>
        </p:nvCxnSpPr>
        <p:spPr>
          <a:xfrm flipV="1">
            <a:off x="4079776" y="1196752"/>
            <a:ext cx="42772752" cy="720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ovéPole 13"/>
          <p:cNvSpPr txBox="1"/>
          <p:nvPr/>
        </p:nvSpPr>
        <p:spPr>
          <a:xfrm>
            <a:off x="4583832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1970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4871864" y="2924944"/>
            <a:ext cx="1656184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je jako nemluvně adoptován starším českým bezdětným párem.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6816080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1985 - 2003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6816080" y="2924945"/>
            <a:ext cx="3384376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dirty="0">
                <a:solidFill>
                  <a:prstClr val="black"/>
                </a:solidFill>
                <a:latin typeface="Calibri"/>
              </a:rPr>
              <a:t>R.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začal kriminální kariéru krádežemi a vandalismem. Poprvé ve vězení v 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16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</a:p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Drogy, později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gambling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Sedm trestů odnětí svobody za 20 různých činů v tomto období. Ale také rozličné a dobré pracovní zkušenosti, včetně v zahraničí.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4727848" y="1412777"/>
            <a:ext cx="3000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+</a:t>
            </a:r>
          </a:p>
          <a:p>
            <a:pPr>
              <a:defRPr/>
            </a:pPr>
            <a:endParaRPr lang="cs-CZ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endParaRPr lang="cs-CZ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-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ovéPole 20"/>
          <p:cNvSpPr txBox="1"/>
          <p:nvPr/>
        </p:nvSpPr>
        <p:spPr>
          <a:xfrm>
            <a:off x="12444536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2004 - 2011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12516544" y="2924945"/>
            <a:ext cx="252028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In his mid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-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30s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settles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down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Marries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works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in car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manufacturing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</a:p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methamphetamine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abstinence, no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crime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His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adoptive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parents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die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during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period.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15180840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5" name="Přímá spojovací čára 24"/>
          <p:cNvCxnSpPr/>
          <p:nvPr/>
        </p:nvCxnSpPr>
        <p:spPr>
          <a:xfrm>
            <a:off x="12516544" y="1700808"/>
            <a:ext cx="165618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ovéPole 25"/>
          <p:cNvSpPr txBox="1"/>
          <p:nvPr/>
        </p:nvSpPr>
        <p:spPr>
          <a:xfrm>
            <a:off x="12516544" y="5157192"/>
            <a:ext cx="165618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proud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of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period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of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his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life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15108832" y="2924945"/>
            <a:ext cx="2232248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In 2011 R. is diagnosed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with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an occupational disease (carpal tunnel syndrome) and cannot continue as a worker.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8" name="Přímá spojovací čára 27"/>
          <p:cNvCxnSpPr/>
          <p:nvPr/>
        </p:nvCxnSpPr>
        <p:spPr>
          <a:xfrm>
            <a:off x="14100720" y="1700808"/>
            <a:ext cx="1440160" cy="2880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ovéPole 29"/>
          <p:cNvSpPr txBox="1"/>
          <p:nvPr/>
        </p:nvSpPr>
        <p:spPr>
          <a:xfrm>
            <a:off x="15108832" y="5157193"/>
            <a:ext cx="223224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”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 was looking for a job, but with my criminal history and health condition…“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17413088" y="2924944"/>
            <a:ext cx="36004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being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jobless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on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benefits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prevented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couple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from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keeping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flat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in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Prague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They moved to Ostrava. The wife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met there someone else“ and left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alone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2" name="Přímá spojovací čára 31"/>
          <p:cNvCxnSpPr/>
          <p:nvPr/>
        </p:nvCxnSpPr>
        <p:spPr>
          <a:xfrm>
            <a:off x="15540880" y="1988840"/>
            <a:ext cx="3240360" cy="5760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ovéPole 33"/>
          <p:cNvSpPr txBox="1"/>
          <p:nvPr/>
        </p:nvSpPr>
        <p:spPr>
          <a:xfrm>
            <a:off x="17557104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2012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TextovéPole 34"/>
          <p:cNvSpPr txBox="1"/>
          <p:nvPr/>
        </p:nvSpPr>
        <p:spPr>
          <a:xfrm>
            <a:off x="17413088" y="5157193"/>
            <a:ext cx="36004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After the divorce I gave up everything.“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TextovéPole 35"/>
          <p:cNvSpPr txBox="1"/>
          <p:nvPr/>
        </p:nvSpPr>
        <p:spPr>
          <a:xfrm>
            <a:off x="21373528" y="2924945"/>
            <a:ext cx="338437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personal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crisis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quickly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led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back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methamphetamine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7" name="TextovéPole 36"/>
          <p:cNvSpPr txBox="1"/>
          <p:nvPr/>
        </p:nvSpPr>
        <p:spPr>
          <a:xfrm>
            <a:off x="21373528" y="4005064"/>
            <a:ext cx="3384376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dirty="0">
                <a:solidFill>
                  <a:prstClr val="black"/>
                </a:solidFill>
                <a:latin typeface="Calibri"/>
              </a:rPr>
              <a:t>“I need happiness in my life. But I had no source of it. I know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P</a:t>
            </a:r>
            <a:r>
              <a:rPr lang="en-GB" dirty="0" err="1">
                <a:solidFill>
                  <a:prstClr val="black"/>
                </a:solidFill>
                <a:latin typeface="Calibri"/>
              </a:rPr>
              <a:t>ervitin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 is artificial happiness that pay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s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 back badly, but it is the only happiness I have. </a:t>
            </a:r>
            <a:endParaRPr lang="cs-CZ" dirty="0">
              <a:solidFill>
                <a:prstClr val="black"/>
              </a:solidFill>
              <a:latin typeface="Calibri"/>
            </a:endParaRPr>
          </a:p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To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junkie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enjoy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chemical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happiness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long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possible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die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was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my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plan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8" name="Přímá spojovací čára 37"/>
          <p:cNvCxnSpPr/>
          <p:nvPr/>
        </p:nvCxnSpPr>
        <p:spPr>
          <a:xfrm>
            <a:off x="18781240" y="2564904"/>
            <a:ext cx="532859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ovéPole 40"/>
          <p:cNvSpPr txBox="1"/>
          <p:nvPr/>
        </p:nvSpPr>
        <p:spPr>
          <a:xfrm>
            <a:off x="30662560" y="2924945"/>
            <a:ext cx="33843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need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for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money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for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drugs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led R. back to crime – ste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a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ling fuel from cars to sell it. R.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charged and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soon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back in a prison.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30662560" y="4221089"/>
            <a:ext cx="33843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Incarceration is still a shock to me.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Cold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turkey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And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freedom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lost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real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punishment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– no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freedom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no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privacy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TextovéPole 42"/>
          <p:cNvSpPr txBox="1"/>
          <p:nvPr/>
        </p:nvSpPr>
        <p:spPr>
          <a:xfrm>
            <a:off x="24829912" y="2924944"/>
            <a:ext cx="518457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 err="1">
                <a:solidFill>
                  <a:prstClr val="black"/>
                </a:solidFill>
                <a:latin typeface="Calibri"/>
              </a:rPr>
              <a:t>When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on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drugs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hears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voices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Three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distinct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voices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R.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associates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his (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unknown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)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biological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mother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father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brother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TextovéPole 43"/>
          <p:cNvSpPr txBox="1"/>
          <p:nvPr/>
        </p:nvSpPr>
        <p:spPr>
          <a:xfrm>
            <a:off x="24829912" y="4941169"/>
            <a:ext cx="51845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 had no one else.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could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discuss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everything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was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happy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They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kept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on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requiring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me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to stop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drugs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[in prison] I miss them</a:t>
            </a:r>
            <a:r>
              <a:rPr lang="en-US">
                <a:solidFill>
                  <a:prstClr val="black"/>
                </a:solidFill>
                <a:latin typeface="Calibri"/>
              </a:rPr>
              <a:t>.</a:t>
            </a:r>
            <a:r>
              <a:rPr lang="cs-CZ">
                <a:solidFill>
                  <a:prstClr val="black"/>
                </a:solidFill>
                <a:latin typeface="Calibri"/>
              </a:rPr>
              <a:t>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5" name="Přímá spojovací čára 44"/>
          <p:cNvCxnSpPr/>
          <p:nvPr/>
        </p:nvCxnSpPr>
        <p:spPr>
          <a:xfrm flipV="1">
            <a:off x="24037824" y="2420888"/>
            <a:ext cx="1512168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ovací čára 46"/>
          <p:cNvCxnSpPr/>
          <p:nvPr/>
        </p:nvCxnSpPr>
        <p:spPr>
          <a:xfrm>
            <a:off x="25477984" y="2420888"/>
            <a:ext cx="3096344" cy="2160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ovéPole 48"/>
          <p:cNvSpPr txBox="1"/>
          <p:nvPr/>
        </p:nvSpPr>
        <p:spPr>
          <a:xfrm>
            <a:off x="30662560" y="5517233"/>
            <a:ext cx="3384376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 don‘t take anything in prison.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When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take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want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leave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other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people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which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impossible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her.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would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go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nuts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if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take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here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TextovéPole 49"/>
          <p:cNvSpPr txBox="1"/>
          <p:nvPr/>
        </p:nvSpPr>
        <p:spPr>
          <a:xfrm>
            <a:off x="34118944" y="4221089"/>
            <a:ext cx="1872208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 agree with the judge who claims that sending me to prison can save my life. Without it the drug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would kill me sooner.“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1" name="Přímá spojovací čára 50"/>
          <p:cNvCxnSpPr/>
          <p:nvPr/>
        </p:nvCxnSpPr>
        <p:spPr>
          <a:xfrm>
            <a:off x="28574328" y="2636912"/>
            <a:ext cx="4032448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Přímá spojovací čára 52"/>
          <p:cNvCxnSpPr/>
          <p:nvPr/>
        </p:nvCxnSpPr>
        <p:spPr>
          <a:xfrm flipV="1">
            <a:off x="32606776" y="2420888"/>
            <a:ext cx="3528392" cy="36004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ovéPole 54"/>
          <p:cNvSpPr txBox="1"/>
          <p:nvPr/>
        </p:nvSpPr>
        <p:spPr>
          <a:xfrm>
            <a:off x="36135168" y="62068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2016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7" name="TextovéPole 56"/>
          <p:cNvSpPr txBox="1"/>
          <p:nvPr/>
        </p:nvSpPr>
        <p:spPr>
          <a:xfrm>
            <a:off x="36063160" y="2924944"/>
            <a:ext cx="3024336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After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his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release, the pattern repeats. Drugs, same crime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to get money. After several months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R.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is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back,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but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this time in a prison where 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our“ ESF project operates.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8" name="TextovéPole 57"/>
          <p:cNvSpPr txBox="1"/>
          <p:nvPr/>
        </p:nvSpPr>
        <p:spPr>
          <a:xfrm>
            <a:off x="21373528" y="54868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9" name="Přímá spojovací čára 58"/>
          <p:cNvCxnSpPr/>
          <p:nvPr/>
        </p:nvCxnSpPr>
        <p:spPr>
          <a:xfrm>
            <a:off x="36135168" y="2420888"/>
            <a:ext cx="1656184" cy="28803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ovéPole 62"/>
          <p:cNvSpPr txBox="1"/>
          <p:nvPr/>
        </p:nvSpPr>
        <p:spPr>
          <a:xfrm>
            <a:off x="39735568" y="62068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2017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4" name="TextovéPole 63"/>
          <p:cNvSpPr txBox="1"/>
          <p:nvPr/>
        </p:nvSpPr>
        <p:spPr>
          <a:xfrm>
            <a:off x="39879584" y="2924944"/>
            <a:ext cx="2304256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From another inmate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R. learns that it is possible for him to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find out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the identity of his biological parents. He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writes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letter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and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soon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gets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his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original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birth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certificate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65" name="Přímá spojovací čára 64"/>
          <p:cNvCxnSpPr/>
          <p:nvPr/>
        </p:nvCxnSpPr>
        <p:spPr>
          <a:xfrm flipV="1">
            <a:off x="37719344" y="2132856"/>
            <a:ext cx="5616624" cy="5760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ovéPole 66"/>
          <p:cNvSpPr txBox="1"/>
          <p:nvPr/>
        </p:nvSpPr>
        <p:spPr>
          <a:xfrm>
            <a:off x="42255848" y="2924944"/>
            <a:ext cx="1224136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is a son of an underage mother, father unk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own. 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8" name="TextovéPole 67"/>
          <p:cNvSpPr txBox="1"/>
          <p:nvPr/>
        </p:nvSpPr>
        <p:spPr>
          <a:xfrm>
            <a:off x="42255848" y="4797153"/>
            <a:ext cx="216024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My real mom should be still alive. The possibility that I could eventually meet her currently drives me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on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am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not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alone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2" name="TextovéPole 71"/>
          <p:cNvSpPr txBox="1"/>
          <p:nvPr/>
        </p:nvSpPr>
        <p:spPr>
          <a:xfrm>
            <a:off x="44560104" y="2732728"/>
            <a:ext cx="388843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R.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j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oins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Change is possible“ ESF project. Does the call-centre operator qualification and starts to work in the prison call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centre.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3" name="Přímá spojovací čára 72"/>
          <p:cNvCxnSpPr/>
          <p:nvPr/>
        </p:nvCxnSpPr>
        <p:spPr>
          <a:xfrm flipV="1">
            <a:off x="43335968" y="1988840"/>
            <a:ext cx="3528392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ovéPole 74"/>
          <p:cNvSpPr txBox="1"/>
          <p:nvPr/>
        </p:nvSpPr>
        <p:spPr>
          <a:xfrm>
            <a:off x="44560104" y="3995678"/>
            <a:ext cx="3888432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For the first time in my life I work with my head. 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Each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call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adventure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 When I conclude the contract, it is the same feeling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as 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like hitting the jackpot in the gambling machine.“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It is like a gift from heaven. I have a job and I am good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at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it. If I can continue outside, I have a chan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c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e.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Sure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can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fuck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it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up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,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but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now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feel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I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still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have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 a </a:t>
            </a:r>
            <a:r>
              <a:rPr lang="cs-CZ" dirty="0" err="1">
                <a:solidFill>
                  <a:prstClr val="black"/>
                </a:solidFill>
                <a:latin typeface="Calibri"/>
              </a:rPr>
              <a:t>chance</a:t>
            </a:r>
            <a:r>
              <a:rPr lang="cs-CZ" dirty="0">
                <a:solidFill>
                  <a:prstClr val="black"/>
                </a:solidFill>
                <a:latin typeface="Calibri"/>
              </a:rPr>
              <a:t>.“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6" name="TextovéPole 75"/>
          <p:cNvSpPr txBox="1"/>
          <p:nvPr/>
        </p:nvSpPr>
        <p:spPr>
          <a:xfrm>
            <a:off x="43335968" y="62068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dirty="0">
                <a:solidFill>
                  <a:prstClr val="black"/>
                </a:solidFill>
                <a:latin typeface="Calibri"/>
              </a:rPr>
              <a:t>2018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8" name="Přímá spojovací čára 77"/>
          <p:cNvCxnSpPr/>
          <p:nvPr/>
        </p:nvCxnSpPr>
        <p:spPr>
          <a:xfrm flipV="1">
            <a:off x="4079776" y="2636912"/>
            <a:ext cx="42700744" cy="720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Přímá spojovací čára 78"/>
          <p:cNvCxnSpPr/>
          <p:nvPr/>
        </p:nvCxnSpPr>
        <p:spPr>
          <a:xfrm flipV="1">
            <a:off x="4079776" y="4797152"/>
            <a:ext cx="42700744" cy="7200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Přímá spojovací čára 60"/>
          <p:cNvCxnSpPr>
            <a:stCxn id="19" idx="1"/>
          </p:cNvCxnSpPr>
          <p:nvPr/>
        </p:nvCxnSpPr>
        <p:spPr>
          <a:xfrm flipV="1">
            <a:off x="4727848" y="1988841"/>
            <a:ext cx="42124680" cy="24101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Obrázek 61" descr="https://upload.wikimedia.org/wikipedia/commons/8/86/Danny_Trejo_20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1584" y="548680"/>
            <a:ext cx="144016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4" grpId="0"/>
      <p:bldP spid="15" grpId="0" animBg="1"/>
      <p:bldP spid="17" grpId="0"/>
      <p:bldP spid="18" grpId="0" animBg="1"/>
      <p:bldP spid="19" grpId="0"/>
    </p:bldLst>
  </p:timing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1449</TotalTime>
  <Words>3782</Words>
  <Application>Microsoft Office PowerPoint</Application>
  <PresentationFormat>Širokoúhlá obrazovka</PresentationFormat>
  <Paragraphs>294</Paragraphs>
  <Slides>15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Motiv Office</vt:lpstr>
      <vt:lpstr> Můžeme ignorovat  iracionalitu evaluačních aktérů?  Is it rational to ignore  the irrationality of evaluation stakeholders?</vt:lpstr>
      <vt:lpstr>Otázka na zahřátí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Příběh z věznice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empirical-rational to normative-reeducative approach to change</dc:title>
  <dc:creator>Vláďa</dc:creator>
  <cp:lastModifiedBy>Vláďa</cp:lastModifiedBy>
  <cp:revision>13</cp:revision>
  <dcterms:created xsi:type="dcterms:W3CDTF">2019-10-01T18:39:33Z</dcterms:created>
  <dcterms:modified xsi:type="dcterms:W3CDTF">2019-10-17T10:22:23Z</dcterms:modified>
</cp:coreProperties>
</file>